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59" r:id="rId5"/>
    <p:sldId id="283" r:id="rId6"/>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E11"/>
    <a:srgbClr val="009592"/>
    <a:srgbClr val="EE6000"/>
    <a:srgbClr val="FDEFE3"/>
    <a:srgbClr val="009999"/>
    <a:srgbClr val="D1FFFF"/>
    <a:srgbClr val="FFF5EB"/>
    <a:srgbClr val="F26200"/>
    <a:srgbClr val="F664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48" autoAdjust="0"/>
    <p:restoredTop sz="94728" autoAdjust="0"/>
  </p:normalViewPr>
  <p:slideViewPr>
    <p:cSldViewPr>
      <p:cViewPr varScale="1">
        <p:scale>
          <a:sx n="75" d="100"/>
          <a:sy n="75" d="100"/>
        </p:scale>
        <p:origin x="2240" y="56"/>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3237"/>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2" y="0"/>
            <a:ext cx="2918621" cy="493237"/>
          </a:xfrm>
          <a:prstGeom prst="rect">
            <a:avLst/>
          </a:prstGeom>
        </p:spPr>
        <p:txBody>
          <a:bodyPr vert="horz" lIns="90644" tIns="45322" rIns="90644" bIns="45322" rtlCol="0"/>
          <a:lstStyle>
            <a:lvl1pPr algn="r">
              <a:defRPr sz="1200"/>
            </a:lvl1pPr>
          </a:lstStyle>
          <a:p>
            <a:fld id="{CD879F9C-69A1-4AE6-B6EB-ECF36EC2A169}" type="datetimeFigureOut">
              <a:rPr kumimoji="1" lang="ja-JP" altLang="en-US" smtClean="0"/>
              <a:pPr/>
              <a:t>2024/1/17</a:t>
            </a:fld>
            <a:endParaRPr kumimoji="1" lang="ja-JP" altLang="en-US"/>
          </a:p>
        </p:txBody>
      </p:sp>
      <p:sp>
        <p:nvSpPr>
          <p:cNvPr id="4" name="フッター プレースホルダー 3"/>
          <p:cNvSpPr>
            <a:spLocks noGrp="1"/>
          </p:cNvSpPr>
          <p:nvPr>
            <p:ph type="ftr" sz="quarter" idx="2"/>
          </p:nvPr>
        </p:nvSpPr>
        <p:spPr>
          <a:xfrm>
            <a:off x="1" y="9371501"/>
            <a:ext cx="2918621" cy="493236"/>
          </a:xfrm>
          <a:prstGeom prst="rect">
            <a:avLst/>
          </a:prstGeom>
        </p:spPr>
        <p:txBody>
          <a:bodyPr vert="horz" lIns="90644" tIns="45322" rIns="90644" bIns="45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2" y="9371501"/>
            <a:ext cx="2918621" cy="493236"/>
          </a:xfrm>
          <a:prstGeom prst="rect">
            <a:avLst/>
          </a:prstGeom>
        </p:spPr>
        <p:txBody>
          <a:bodyPr vert="horz" lIns="90644" tIns="45322" rIns="90644" bIns="45322" rtlCol="0" anchor="b"/>
          <a:lstStyle>
            <a:lvl1pPr algn="r">
              <a:defRPr sz="1200"/>
            </a:lvl1pPr>
          </a:lstStyle>
          <a:p>
            <a:fld id="{C6107418-87BC-4988-9451-166919482D5A}" type="slidenum">
              <a:rPr kumimoji="1" lang="ja-JP" altLang="en-US" smtClean="0"/>
              <a:pPr/>
              <a:t>‹#›</a:t>
            </a:fld>
            <a:endParaRPr kumimoji="1" lang="ja-JP" altLang="en-US"/>
          </a:p>
        </p:txBody>
      </p:sp>
    </p:spTree>
    <p:extLst>
      <p:ext uri="{BB962C8B-B14F-4D97-AF65-F5344CB8AC3E}">
        <p14:creationId xmlns:p14="http://schemas.microsoft.com/office/powerpoint/2010/main" val="239255265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3237"/>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3237"/>
          </a:xfrm>
          <a:prstGeom prst="rect">
            <a:avLst/>
          </a:prstGeom>
        </p:spPr>
        <p:txBody>
          <a:bodyPr vert="horz" lIns="90644" tIns="45322" rIns="90644" bIns="45322" rtlCol="0"/>
          <a:lstStyle>
            <a:lvl1pPr algn="r">
              <a:defRPr sz="1200"/>
            </a:lvl1pPr>
          </a:lstStyle>
          <a:p>
            <a:fld id="{59D5B9FF-1E2E-40E2-BC09-05F5CB09D503}" type="datetimeFigureOut">
              <a:rPr kumimoji="1" lang="ja-JP" altLang="en-US" smtClean="0"/>
              <a:pPr/>
              <a:t>2024/1/17</a:t>
            </a:fld>
            <a:endParaRPr kumimoji="1" lang="ja-JP" altLang="en-US"/>
          </a:p>
        </p:txBody>
      </p:sp>
      <p:sp>
        <p:nvSpPr>
          <p:cNvPr id="4" name="スライド イメージ プレースホルダー 3"/>
          <p:cNvSpPr>
            <a:spLocks noGrp="1" noRot="1" noChangeAspect="1"/>
          </p:cNvSpPr>
          <p:nvPr>
            <p:ph type="sldImg" idx="2"/>
          </p:nvPr>
        </p:nvSpPr>
        <p:spPr>
          <a:xfrm>
            <a:off x="1982788" y="741363"/>
            <a:ext cx="2770187"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3236"/>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3236"/>
          </a:xfrm>
          <a:prstGeom prst="rect">
            <a:avLst/>
          </a:prstGeom>
        </p:spPr>
        <p:txBody>
          <a:bodyPr vert="horz" lIns="90644" tIns="45322" rIns="90644" bIns="45322" rtlCol="0" anchor="b"/>
          <a:lstStyle>
            <a:lvl1pPr algn="r">
              <a:defRPr sz="1200"/>
            </a:lvl1pPr>
          </a:lstStyle>
          <a:p>
            <a:fld id="{0D31599C-3FAC-408C-BA56-AA0933999512}" type="slidenum">
              <a:rPr kumimoji="1" lang="ja-JP" altLang="en-US" smtClean="0"/>
              <a:pPr/>
              <a:t>‹#›</a:t>
            </a:fld>
            <a:endParaRPr kumimoji="1" lang="ja-JP" altLang="en-US"/>
          </a:p>
        </p:txBody>
      </p:sp>
    </p:spTree>
    <p:extLst>
      <p:ext uri="{BB962C8B-B14F-4D97-AF65-F5344CB8AC3E}">
        <p14:creationId xmlns:p14="http://schemas.microsoft.com/office/powerpoint/2010/main" val="257246577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545967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840479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B8B3A9F-58BD-4D9E-93E4-829ABE06F98E}" type="datetimeFigureOut">
              <a:rPr kumimoji="1" lang="ja-JP" altLang="en-US" smtClean="0"/>
              <a:pPr/>
              <a:t>2024/1/17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F2A3E3-6908-413B-9AF7-191F3F6B3365}" type="slidenum">
              <a:rPr kumimoji="1" lang="ja-JP" altLang="en-US" smtClean="0"/>
              <a:pPr/>
              <a:t>‹#›</a:t>
            </a:fld>
            <a:endParaRPr kumimoji="1" lang="ja-JP" altLang="en-US"/>
          </a:p>
        </p:txBody>
      </p:sp>
    </p:spTree>
    <p:extLst>
      <p:ext uri="{BB962C8B-B14F-4D97-AF65-F5344CB8AC3E}">
        <p14:creationId xmlns:p14="http://schemas.microsoft.com/office/powerpoint/2010/main" val="378722875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40000"/>
                <a:lumOff val="60000"/>
              </a:schemeClr>
            </a:gs>
            <a:gs pos="37000">
              <a:srgbClr val="FFF5EB">
                <a:lumMod val="71000"/>
                <a:lumOff val="29000"/>
              </a:srgbClr>
            </a:gs>
            <a:gs pos="100000">
              <a:srgbClr val="FDEFE3"/>
            </a:gs>
          </a:gsLst>
          <a:lin ang="5400000" scaled="0"/>
          <a:tileRect/>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B8B3A9F-58BD-4D9E-93E4-829ABE06F98E}" type="datetimeFigureOut">
              <a:rPr kumimoji="1" lang="ja-JP" altLang="en-US" smtClean="0"/>
              <a:pPr/>
              <a:t>2024/1/17</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3F2A3E3-6908-413B-9AF7-191F3F6B3365}" type="slidenum">
              <a:rPr kumimoji="1" lang="ja-JP" altLang="en-US" smtClean="0"/>
              <a:pPr/>
              <a:t>‹#›</a:t>
            </a:fld>
            <a:endParaRPr kumimoji="1" lang="ja-JP" altLang="en-US"/>
          </a:p>
        </p:txBody>
      </p:sp>
    </p:spTree>
    <p:extLst>
      <p:ext uri="{BB962C8B-B14F-4D97-AF65-F5344CB8AC3E}">
        <p14:creationId xmlns:p14="http://schemas.microsoft.com/office/powerpoint/2010/main" val="3599358283"/>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ドーナツ 3"/>
          <p:cNvSpPr/>
          <p:nvPr/>
        </p:nvSpPr>
        <p:spPr>
          <a:xfrm>
            <a:off x="961697" y="2925277"/>
            <a:ext cx="4887309" cy="4992780"/>
          </a:xfrm>
          <a:prstGeom prst="donut">
            <a:avLst>
              <a:gd name="adj" fmla="val 6062"/>
            </a:avLst>
          </a:prstGeom>
          <a:solidFill>
            <a:srgbClr val="EE6000"/>
          </a:solidFill>
          <a:ln>
            <a:solidFill>
              <a:srgbClr val="EE6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EE6000"/>
              </a:solidFill>
            </a:endParaRPr>
          </a:p>
        </p:txBody>
      </p:sp>
      <p:sp>
        <p:nvSpPr>
          <p:cNvPr id="6" name="ドーナツ 5"/>
          <p:cNvSpPr/>
          <p:nvPr/>
        </p:nvSpPr>
        <p:spPr>
          <a:xfrm>
            <a:off x="701245" y="2638574"/>
            <a:ext cx="5410188" cy="5574991"/>
          </a:xfrm>
          <a:prstGeom prst="donut">
            <a:avLst>
              <a:gd name="adj" fmla="val 3761"/>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テキスト ボックス 7"/>
          <p:cNvSpPr txBox="1"/>
          <p:nvPr/>
        </p:nvSpPr>
        <p:spPr>
          <a:xfrm>
            <a:off x="722005" y="818873"/>
            <a:ext cx="5413990" cy="584775"/>
          </a:xfrm>
          <a:prstGeom prst="rect">
            <a:avLst/>
          </a:prstGeom>
          <a:noFill/>
        </p:spPr>
        <p:txBody>
          <a:bodyPr wrap="square" rtlCol="0">
            <a:spAutoFit/>
          </a:bodyPr>
          <a:lstStyle/>
          <a:p>
            <a:pPr algn="ctr"/>
            <a:r>
              <a:rPr kumimoji="1" lang="ja-JP" altLang="en-US" sz="3200" b="1" dirty="0">
                <a:solidFill>
                  <a:srgbClr val="EE6000"/>
                </a:solidFill>
                <a:latin typeface="Meiryo UI" pitchFamily="50" charset="-128"/>
                <a:ea typeface="Meiryo UI" pitchFamily="50" charset="-128"/>
                <a:cs typeface="Meiryo UI" pitchFamily="50" charset="-128"/>
              </a:rPr>
              <a:t>第</a:t>
            </a:r>
            <a:r>
              <a:rPr kumimoji="1" lang="en-US" altLang="ja-JP" sz="3200" b="1" dirty="0">
                <a:solidFill>
                  <a:srgbClr val="EE6000"/>
                </a:solidFill>
                <a:latin typeface="Meiryo UI" pitchFamily="50" charset="-128"/>
                <a:ea typeface="Meiryo UI" pitchFamily="50" charset="-128"/>
                <a:cs typeface="Meiryo UI" pitchFamily="50" charset="-128"/>
              </a:rPr>
              <a:t>69</a:t>
            </a:r>
            <a:r>
              <a:rPr kumimoji="1" lang="ja-JP" altLang="en-US" sz="3200" b="1" dirty="0">
                <a:solidFill>
                  <a:srgbClr val="EE6000"/>
                </a:solidFill>
                <a:latin typeface="Meiryo UI" pitchFamily="50" charset="-128"/>
                <a:ea typeface="Meiryo UI" pitchFamily="50" charset="-128"/>
                <a:cs typeface="Meiryo UI" pitchFamily="50" charset="-128"/>
              </a:rPr>
              <a:t>回薬学フォーラムゆうき</a:t>
            </a:r>
          </a:p>
        </p:txBody>
      </p:sp>
      <p:sp>
        <p:nvSpPr>
          <p:cNvPr id="9" name="ドーナツ 8"/>
          <p:cNvSpPr/>
          <p:nvPr/>
        </p:nvSpPr>
        <p:spPr>
          <a:xfrm>
            <a:off x="565215" y="2483768"/>
            <a:ext cx="5696418" cy="5865582"/>
          </a:xfrm>
          <a:prstGeom prst="donut">
            <a:avLst>
              <a:gd name="adj" fmla="val 1249"/>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テキスト ボックス 16"/>
          <p:cNvSpPr txBox="1"/>
          <p:nvPr/>
        </p:nvSpPr>
        <p:spPr>
          <a:xfrm>
            <a:off x="592568" y="8227185"/>
            <a:ext cx="5674211" cy="954107"/>
          </a:xfrm>
          <a:prstGeom prst="rect">
            <a:avLst/>
          </a:prstGeom>
          <a:noFill/>
        </p:spPr>
        <p:txBody>
          <a:bodyPr wrap="square" rtlCol="0">
            <a:spAutoFit/>
          </a:bodyPr>
          <a:lstStyle/>
          <a:p>
            <a:pPr algn="ct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共催</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：薬学フォーラムゆうき</a:t>
            </a:r>
            <a:endParaRPr lang="en-US" altLang="ja-JP" sz="1400" b="1" dirty="0">
              <a:latin typeface="Meiryo UI" panose="020B0604030504040204" pitchFamily="50" charset="-128"/>
              <a:ea typeface="Meiryo UI" panose="020B0604030504040204" pitchFamily="50" charset="-128"/>
            </a:endParaRPr>
          </a:p>
          <a:p>
            <a:pPr algn="ctr"/>
            <a:r>
              <a:rPr lang="ja-JP" altLang="en-US" sz="1400" b="1" dirty="0">
                <a:latin typeface="Meiryo UI" panose="020B0604030504040204" pitchFamily="50" charset="-128"/>
                <a:ea typeface="Meiryo UI" panose="020B0604030504040204" pitchFamily="50" charset="-128"/>
              </a:rPr>
              <a:t>筑西薬剤師会</a:t>
            </a:r>
            <a:endParaRPr lang="en-US" altLang="ja-JP" sz="1400" b="1" dirty="0">
              <a:latin typeface="Meiryo UI" panose="020B0604030504040204" pitchFamily="50" charset="-128"/>
              <a:ea typeface="Meiryo UI" panose="020B0604030504040204" pitchFamily="50" charset="-128"/>
            </a:endParaRPr>
          </a:p>
          <a:p>
            <a:pPr algn="ct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第一三共株式会社</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ドーナツ 12"/>
          <p:cNvSpPr/>
          <p:nvPr/>
        </p:nvSpPr>
        <p:spPr>
          <a:xfrm>
            <a:off x="961697" y="2925277"/>
            <a:ext cx="4887309" cy="4992780"/>
          </a:xfrm>
          <a:prstGeom prst="donut">
            <a:avLst>
              <a:gd name="adj" fmla="val 6062"/>
            </a:avLst>
          </a:prstGeom>
          <a:solidFill>
            <a:srgbClr val="EE6000"/>
          </a:solidFill>
          <a:ln>
            <a:solidFill>
              <a:srgbClr val="EE6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EE6000"/>
              </a:solidFill>
            </a:endParaRPr>
          </a:p>
        </p:txBody>
      </p:sp>
      <p:sp>
        <p:nvSpPr>
          <p:cNvPr id="18" name="角丸四角形 17"/>
          <p:cNvSpPr/>
          <p:nvPr/>
        </p:nvSpPr>
        <p:spPr>
          <a:xfrm>
            <a:off x="338275" y="1518658"/>
            <a:ext cx="720080" cy="456104"/>
          </a:xfrm>
          <a:prstGeom prst="roundRect">
            <a:avLst/>
          </a:prstGeom>
          <a:solidFill>
            <a:schemeClr val="bg1"/>
          </a:solidFill>
          <a:ln>
            <a:solidFill>
              <a:srgbClr val="EE6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rgbClr val="EE6000"/>
                </a:solidFill>
                <a:latin typeface="Meiryo UI" pitchFamily="50" charset="-128"/>
                <a:ea typeface="Meiryo UI" pitchFamily="50" charset="-128"/>
                <a:cs typeface="Meiryo UI" pitchFamily="50" charset="-128"/>
              </a:rPr>
              <a:t>日　時</a:t>
            </a:r>
          </a:p>
        </p:txBody>
      </p:sp>
      <p:sp>
        <p:nvSpPr>
          <p:cNvPr id="21" name="テキスト ボックス 20"/>
          <p:cNvSpPr txBox="1"/>
          <p:nvPr/>
        </p:nvSpPr>
        <p:spPr>
          <a:xfrm>
            <a:off x="1253165" y="1557536"/>
            <a:ext cx="5469371" cy="430887"/>
          </a:xfrm>
          <a:prstGeom prst="rect">
            <a:avLst/>
          </a:prstGeom>
          <a:noFill/>
        </p:spPr>
        <p:txBody>
          <a:bodyPr wrap="square" rtlCol="0">
            <a:spAutoFit/>
          </a:bodyPr>
          <a:lstStyle/>
          <a:p>
            <a:pPr marL="1588" lvl="0">
              <a:spcBef>
                <a:spcPct val="20000"/>
              </a:spcBef>
              <a:tabLst>
                <a:tab pos="447675" algn="l"/>
              </a:tabLst>
              <a:defRPr/>
            </a:pPr>
            <a:r>
              <a:rPr lang="en-US" altLang="ja-JP" sz="2200" dirty="0">
                <a:latin typeface="Meiryo UI" pitchFamily="50" charset="-128"/>
                <a:ea typeface="Meiryo UI" pitchFamily="50" charset="-128"/>
                <a:cs typeface="Meiryo UI" pitchFamily="50" charset="-128"/>
              </a:rPr>
              <a:t>2024</a:t>
            </a:r>
            <a:r>
              <a:rPr lang="ja-JP" altLang="en-US" sz="2200" dirty="0">
                <a:latin typeface="Meiryo UI" pitchFamily="50" charset="-128"/>
                <a:ea typeface="Meiryo UI" pitchFamily="50" charset="-128"/>
                <a:cs typeface="Meiryo UI" pitchFamily="50" charset="-128"/>
              </a:rPr>
              <a:t>年</a:t>
            </a:r>
            <a:r>
              <a:rPr lang="en-US" altLang="ja-JP" sz="2200" dirty="0">
                <a:latin typeface="Meiryo UI" pitchFamily="50" charset="-128"/>
                <a:ea typeface="Meiryo UI" pitchFamily="50" charset="-128"/>
                <a:cs typeface="Meiryo UI" pitchFamily="50" charset="-128"/>
              </a:rPr>
              <a:t>3</a:t>
            </a:r>
            <a:r>
              <a:rPr lang="ja-JP" altLang="en-US" sz="2200" dirty="0">
                <a:latin typeface="Meiryo UI" pitchFamily="50" charset="-128"/>
                <a:ea typeface="Meiryo UI" pitchFamily="50" charset="-128"/>
                <a:cs typeface="Meiryo UI" pitchFamily="50" charset="-128"/>
              </a:rPr>
              <a:t>月</a:t>
            </a:r>
            <a:r>
              <a:rPr lang="en-US" altLang="ja-JP" sz="2200" dirty="0">
                <a:latin typeface="Meiryo UI" pitchFamily="50" charset="-128"/>
                <a:ea typeface="Meiryo UI" pitchFamily="50" charset="-128"/>
                <a:cs typeface="Meiryo UI" pitchFamily="50" charset="-128"/>
              </a:rPr>
              <a:t>12</a:t>
            </a:r>
            <a:r>
              <a:rPr lang="ja-JP" altLang="en-US" sz="2200" dirty="0">
                <a:latin typeface="Meiryo UI" pitchFamily="50" charset="-128"/>
                <a:ea typeface="Meiryo UI" pitchFamily="50" charset="-128"/>
                <a:cs typeface="Meiryo UI" pitchFamily="50" charset="-128"/>
              </a:rPr>
              <a:t>日（火）</a:t>
            </a:r>
            <a:r>
              <a:rPr lang="en-US" altLang="ja-JP" sz="2200" dirty="0">
                <a:latin typeface="Meiryo UI" pitchFamily="50" charset="-128"/>
                <a:ea typeface="Meiryo UI" pitchFamily="50" charset="-128"/>
                <a:cs typeface="Meiryo UI" pitchFamily="50" charset="-128"/>
              </a:rPr>
              <a:t>19:00</a:t>
            </a:r>
            <a:r>
              <a:rPr lang="ja-JP" altLang="en-US" sz="2200" dirty="0">
                <a:latin typeface="Meiryo UI" pitchFamily="50" charset="-128"/>
                <a:ea typeface="Meiryo UI" pitchFamily="50" charset="-128"/>
                <a:cs typeface="Meiryo UI" pitchFamily="50" charset="-128"/>
              </a:rPr>
              <a:t>～</a:t>
            </a:r>
            <a:r>
              <a:rPr lang="en-US" altLang="ja-JP" sz="2200" dirty="0">
                <a:latin typeface="Meiryo UI" pitchFamily="50" charset="-128"/>
                <a:ea typeface="Meiryo UI" pitchFamily="50" charset="-128"/>
                <a:cs typeface="Meiryo UI" pitchFamily="50" charset="-128"/>
              </a:rPr>
              <a:t>20:30</a:t>
            </a:r>
          </a:p>
        </p:txBody>
      </p:sp>
      <p:sp>
        <p:nvSpPr>
          <p:cNvPr id="29" name="テキスト ボックス 28"/>
          <p:cNvSpPr txBox="1"/>
          <p:nvPr/>
        </p:nvSpPr>
        <p:spPr>
          <a:xfrm>
            <a:off x="1258317" y="2167860"/>
            <a:ext cx="4703571" cy="1107996"/>
          </a:xfrm>
          <a:prstGeom prst="rect">
            <a:avLst/>
          </a:prstGeom>
          <a:noFill/>
        </p:spPr>
        <p:txBody>
          <a:bodyPr wrap="square" rtlCol="0">
            <a:spAutoFit/>
          </a:bodyPr>
          <a:lstStyle/>
          <a:p>
            <a:pPr lvl="0" defTabSz="1042872">
              <a:defRPr/>
            </a:pPr>
            <a:r>
              <a:rPr lang="en-US" altLang="ja-JP"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【ZOOM】</a:t>
            </a:r>
            <a:r>
              <a:rPr lang="ja-JP" altLang="en-US" sz="12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による</a:t>
            </a:r>
            <a:r>
              <a:rPr lang="en-US" altLang="ja-JP" sz="12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Web</a:t>
            </a:r>
            <a:r>
              <a:rPr lang="ja-JP" altLang="en-US" sz="12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配信を予定しております。</a:t>
            </a:r>
            <a:endParaRPr lang="en-US" altLang="ja-JP" sz="12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defTabSz="1042872">
              <a:defRPr/>
            </a:pPr>
            <a:r>
              <a:rPr lang="ja-JP" altLang="en-US" sz="12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本セミナーはご自宅やご施設等からもご視聴が可能です。</a:t>
            </a:r>
          </a:p>
          <a:p>
            <a:pPr lvl="0" defTabSz="1042872">
              <a:defRPr/>
            </a:pPr>
            <a:r>
              <a:rPr lang="ja-JP" altLang="en-US" sz="12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ご視聴希望の場合は、右記の二次元コードから事前に</a:t>
            </a:r>
            <a:endParaRPr lang="en-US" altLang="ja-JP" sz="12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defTabSz="1042872">
              <a:defRPr/>
            </a:pPr>
            <a:r>
              <a:rPr lang="ja-JP" altLang="en-US" sz="12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ご登録頂くか、ご連絡先までご一報頂きます様お願い申し上げます。</a:t>
            </a:r>
          </a:p>
          <a:p>
            <a:pPr lvl="0" defTabSz="1042872">
              <a:defRPr/>
            </a:pPr>
            <a:r>
              <a:rPr lang="ja-JP" altLang="en-US" sz="12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改めてご視聴用</a:t>
            </a:r>
            <a:r>
              <a:rPr lang="en-US" altLang="ja-JP" sz="12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URL </a:t>
            </a:r>
            <a:r>
              <a:rPr lang="ja-JP" altLang="en-US" sz="12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をお送り致します。</a:t>
            </a:r>
            <a:endParaRPr lang="ja-JP" altLang="en-US" sz="10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32"/>
          <p:cNvSpPr/>
          <p:nvPr/>
        </p:nvSpPr>
        <p:spPr>
          <a:xfrm>
            <a:off x="338275" y="2126287"/>
            <a:ext cx="720080" cy="456104"/>
          </a:xfrm>
          <a:prstGeom prst="roundRect">
            <a:avLst/>
          </a:prstGeom>
          <a:solidFill>
            <a:schemeClr val="bg1"/>
          </a:solidFill>
          <a:ln>
            <a:solidFill>
              <a:srgbClr val="EE6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solidFill>
                  <a:srgbClr val="EE6000"/>
                </a:solidFill>
                <a:latin typeface="Meiryo UI" pitchFamily="50" charset="-128"/>
                <a:ea typeface="Meiryo UI" pitchFamily="50" charset="-128"/>
                <a:cs typeface="Meiryo UI" pitchFamily="50" charset="-128"/>
              </a:rPr>
              <a:t>Web</a:t>
            </a:r>
            <a:endParaRPr kumimoji="1" lang="ja-JP" altLang="en-US" sz="1400" b="1" dirty="0">
              <a:solidFill>
                <a:srgbClr val="EE6000"/>
              </a:solidFill>
              <a:latin typeface="Meiryo UI" pitchFamily="50" charset="-128"/>
              <a:ea typeface="Meiryo UI" pitchFamily="50" charset="-128"/>
              <a:cs typeface="Meiryo UI" pitchFamily="50" charset="-128"/>
            </a:endParaRPr>
          </a:p>
        </p:txBody>
      </p:sp>
      <p:sp>
        <p:nvSpPr>
          <p:cNvPr id="22" name="角丸四角形 21"/>
          <p:cNvSpPr/>
          <p:nvPr/>
        </p:nvSpPr>
        <p:spPr>
          <a:xfrm>
            <a:off x="338275" y="3995936"/>
            <a:ext cx="720080" cy="456104"/>
          </a:xfrm>
          <a:prstGeom prst="roundRect">
            <a:avLst/>
          </a:prstGeom>
          <a:solidFill>
            <a:schemeClr val="bg1"/>
          </a:solidFill>
          <a:ln>
            <a:solidFill>
              <a:srgbClr val="EE6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rgbClr val="EE6000"/>
                </a:solidFill>
                <a:latin typeface="Meiryo UI" pitchFamily="50" charset="-128"/>
                <a:ea typeface="Meiryo UI" pitchFamily="50" charset="-128"/>
                <a:cs typeface="Meiryo UI" pitchFamily="50" charset="-128"/>
              </a:rPr>
              <a:t>特別講演</a:t>
            </a:r>
            <a:endParaRPr kumimoji="1" lang="ja-JP" altLang="en-US" sz="1400" b="1" dirty="0">
              <a:solidFill>
                <a:srgbClr val="EE6000"/>
              </a:solidFill>
              <a:latin typeface="Meiryo UI" pitchFamily="50" charset="-128"/>
              <a:ea typeface="Meiryo UI" pitchFamily="50" charset="-128"/>
              <a:cs typeface="Meiryo UI" pitchFamily="50" charset="-128"/>
            </a:endParaRPr>
          </a:p>
        </p:txBody>
      </p:sp>
      <p:sp>
        <p:nvSpPr>
          <p:cNvPr id="19" name="正方形/長方形 18"/>
          <p:cNvSpPr/>
          <p:nvPr/>
        </p:nvSpPr>
        <p:spPr>
          <a:xfrm>
            <a:off x="414524" y="4806788"/>
            <a:ext cx="6143191" cy="1200329"/>
          </a:xfrm>
          <a:prstGeom prst="rect">
            <a:avLst/>
          </a:prstGeom>
          <a:noFill/>
        </p:spPr>
        <p:txBody>
          <a:bodyPr wrap="square">
            <a:spAutoFit/>
          </a:bodyPr>
          <a:lstStyle/>
          <a:p>
            <a:pPr algn="ctr"/>
            <a:r>
              <a:rPr lang="ja-JP" altLang="en-US" sz="3600" b="1" dirty="0">
                <a:latin typeface="Meiryo UI" pitchFamily="50" charset="-128"/>
                <a:ea typeface="Meiryo UI" pitchFamily="50" charset="-128"/>
                <a:cs typeface="Meiryo UI" pitchFamily="50" charset="-128"/>
              </a:rPr>
              <a:t>「在宅医療における</a:t>
            </a:r>
            <a:endParaRPr lang="en-US" altLang="ja-JP" sz="3600" b="1" dirty="0">
              <a:latin typeface="Meiryo UI" pitchFamily="50" charset="-128"/>
              <a:ea typeface="Meiryo UI" pitchFamily="50" charset="-128"/>
              <a:cs typeface="Meiryo UI" pitchFamily="50" charset="-128"/>
            </a:endParaRPr>
          </a:p>
          <a:p>
            <a:pPr algn="ctr"/>
            <a:r>
              <a:rPr lang="ja-JP" altLang="en-US" sz="3600" b="1" dirty="0">
                <a:latin typeface="Meiryo UI" pitchFamily="50" charset="-128"/>
                <a:ea typeface="Meiryo UI" pitchFamily="50" charset="-128"/>
                <a:cs typeface="Meiryo UI" pitchFamily="50" charset="-128"/>
              </a:rPr>
              <a:t>緩和ケアについて」</a:t>
            </a:r>
            <a:endParaRPr lang="en-US" altLang="ja-JP" sz="3600" b="1" dirty="0">
              <a:latin typeface="Meiryo UI" pitchFamily="50" charset="-128"/>
              <a:ea typeface="Meiryo UI" pitchFamily="50" charset="-128"/>
              <a:cs typeface="Meiryo UI" pitchFamily="50" charset="-128"/>
            </a:endParaRPr>
          </a:p>
        </p:txBody>
      </p:sp>
      <p:sp>
        <p:nvSpPr>
          <p:cNvPr id="23" name="テキスト ボックス 22"/>
          <p:cNvSpPr txBox="1"/>
          <p:nvPr/>
        </p:nvSpPr>
        <p:spPr>
          <a:xfrm>
            <a:off x="1024694" y="6174940"/>
            <a:ext cx="5533022" cy="461665"/>
          </a:xfrm>
          <a:prstGeom prst="rect">
            <a:avLst/>
          </a:prstGeom>
          <a:noFill/>
        </p:spPr>
        <p:txBody>
          <a:bodyPr wrap="square" rtlCol="0">
            <a:spAutoFit/>
          </a:bodyPr>
          <a:lstStyle/>
          <a:p>
            <a:r>
              <a:rPr lang="ja-JP" altLang="en-US" sz="2000" dirty="0">
                <a:latin typeface="Meiryo UI" panose="020B0604030504040204" pitchFamily="50" charset="-128"/>
                <a:ea typeface="Meiryo UI" panose="020B0604030504040204" pitchFamily="50" charset="-128"/>
                <a:cs typeface="Meiryo UI" panose="020B0604030504040204" pitchFamily="50" charset="-128"/>
              </a:rPr>
              <a:t>演者　大和クリニック　院長　　　　</a:t>
            </a:r>
            <a:r>
              <a:rPr lang="ja-JP" altLang="en-US" sz="2400" b="1" dirty="0">
                <a:latin typeface="Meiryo UI" pitchFamily="50" charset="-128"/>
                <a:ea typeface="Meiryo UI" pitchFamily="50" charset="-128"/>
                <a:cs typeface="Meiryo UI" pitchFamily="50" charset="-128"/>
              </a:rPr>
              <a:t>木村 洋輔</a:t>
            </a:r>
            <a:r>
              <a:rPr lang="ja-JP" altLang="en-US" sz="2000" b="1" dirty="0">
                <a:latin typeface="Meiryo UI" pitchFamily="50" charset="-128"/>
                <a:ea typeface="Meiryo UI" pitchFamily="50" charset="-128"/>
                <a:cs typeface="Meiryo UI" pitchFamily="50" charset="-128"/>
              </a:rPr>
              <a:t>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先生</a:t>
            </a:r>
            <a:endParaRPr lang="en-US" altLang="ja-JP" sz="2000" dirty="0">
              <a:latin typeface="Meiryo UI" pitchFamily="50" charset="-128"/>
              <a:ea typeface="Meiryo UI" pitchFamily="50" charset="-128"/>
              <a:cs typeface="Meiryo UI" pitchFamily="50" charset="-128"/>
            </a:endParaRPr>
          </a:p>
        </p:txBody>
      </p:sp>
      <p:sp>
        <p:nvSpPr>
          <p:cNvPr id="20" name="テキスト ボックス 19">
            <a:extLst>
              <a:ext uri="{FF2B5EF4-FFF2-40B4-BE49-F238E27FC236}">
                <a16:creationId xmlns:a16="http://schemas.microsoft.com/office/drawing/2014/main" id="{852A57FF-F709-4BB8-A414-226B955883C8}"/>
              </a:ext>
            </a:extLst>
          </p:cNvPr>
          <p:cNvSpPr txBox="1"/>
          <p:nvPr/>
        </p:nvSpPr>
        <p:spPr>
          <a:xfrm>
            <a:off x="1082194" y="4013289"/>
            <a:ext cx="5469372" cy="877163"/>
          </a:xfrm>
          <a:prstGeom prst="rect">
            <a:avLst/>
          </a:prstGeom>
          <a:noFill/>
        </p:spPr>
        <p:txBody>
          <a:bodyPr wrap="square" rtlCol="0">
            <a:spAutoFit/>
          </a:bodyPr>
          <a:lstStyle/>
          <a:p>
            <a:r>
              <a:rPr lang="ja-JP" altLang="en-US" sz="2000" dirty="0">
                <a:latin typeface="Meiryo UI" panose="020B0604030504040204" pitchFamily="50" charset="-128"/>
                <a:ea typeface="Meiryo UI" panose="020B0604030504040204" pitchFamily="50" charset="-128"/>
                <a:cs typeface="Meiryo UI" panose="020B0604030504040204" pitchFamily="50" charset="-128"/>
              </a:rPr>
              <a:t>座長　協和調剤薬局　本部薬剤業務課長</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米田 正明</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先生</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角丸四角形 32">
            <a:extLst>
              <a:ext uri="{FF2B5EF4-FFF2-40B4-BE49-F238E27FC236}">
                <a16:creationId xmlns:a16="http://schemas.microsoft.com/office/drawing/2014/main" id="{9DA14DBC-5D1E-453F-BB88-945C34B2FFA3}"/>
              </a:ext>
            </a:extLst>
          </p:cNvPr>
          <p:cNvSpPr/>
          <p:nvPr/>
        </p:nvSpPr>
        <p:spPr>
          <a:xfrm>
            <a:off x="5445224" y="116301"/>
            <a:ext cx="1230205" cy="583560"/>
          </a:xfrm>
          <a:prstGeom prst="roundRect">
            <a:avLst/>
          </a:prstGeom>
          <a:solidFill>
            <a:srgbClr val="FF3E11"/>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WEB</a:t>
            </a:r>
          </a:p>
          <a:p>
            <a:pPr algn="ct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SEMINAR</a:t>
            </a:r>
          </a:p>
        </p:txBody>
      </p:sp>
      <p:pic>
        <p:nvPicPr>
          <p:cNvPr id="1026" name="Picture 2">
            <a:extLst>
              <a:ext uri="{FF2B5EF4-FFF2-40B4-BE49-F238E27FC236}">
                <a16:creationId xmlns:a16="http://schemas.microsoft.com/office/drawing/2014/main" id="{C805F282-C355-4F9D-A20E-0BAAC8C0FF1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3966" y="2166920"/>
            <a:ext cx="1230003" cy="1230003"/>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6">
            <a:extLst>
              <a:ext uri="{FF2B5EF4-FFF2-40B4-BE49-F238E27FC236}">
                <a16:creationId xmlns:a16="http://schemas.microsoft.com/office/drawing/2014/main" id="{66FBA9C0-530B-434F-8B5D-43A9218B10EE}"/>
              </a:ext>
            </a:extLst>
          </p:cNvPr>
          <p:cNvSpPr>
            <a:spLocks noChangeArrowheads="1"/>
          </p:cNvSpPr>
          <p:nvPr/>
        </p:nvSpPr>
        <p:spPr bwMode="auto">
          <a:xfrm>
            <a:off x="163719" y="7456094"/>
            <a:ext cx="6567195" cy="588005"/>
          </a:xfrm>
          <a:prstGeom prst="rect">
            <a:avLst/>
          </a:prstGeom>
          <a:noFill/>
          <a:ln w="38100" cmpd="dbl">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square" lIns="179989" tIns="35997" rIns="107993" bIns="35997" anchor="ctr">
            <a:noAutofit/>
          </a:bodyPr>
          <a:lstStyle/>
          <a:p>
            <a:pPr lvl="0" defTabSz="995300" fontAlgn="base">
              <a:spcAft>
                <a:spcPct val="0"/>
              </a:spcAft>
              <a:defRPr/>
            </a:pPr>
            <a:r>
              <a:rPr kumimoji="0" lang="ja-JP" altLang="en-US" sz="900" b="1" kern="0" dirty="0">
                <a:latin typeface="Meiryo UI" panose="020B0604030504040204" pitchFamily="50" charset="-128"/>
                <a:ea typeface="Meiryo UI" panose="020B0604030504040204" pitchFamily="50" charset="-128"/>
                <a:cs typeface="メイリオ" panose="020B0604030504040204" pitchFamily="50" charset="-128"/>
              </a:rPr>
              <a:t>当日は、ログインの際に、ご施設名とご芳名の入力をお願い申し上げます。</a:t>
            </a:r>
            <a:endParaRPr kumimoji="0" lang="en-US" altLang="ja-JP" sz="900" b="1" kern="0" dirty="0">
              <a:latin typeface="Meiryo UI" panose="020B0604030504040204" pitchFamily="50" charset="-128"/>
              <a:ea typeface="Meiryo UI" panose="020B0604030504040204" pitchFamily="50" charset="-128"/>
              <a:cs typeface="メイリオ" panose="020B0604030504040204" pitchFamily="50" charset="-128"/>
            </a:endParaRPr>
          </a:p>
          <a:p>
            <a:pPr lvl="0" defTabSz="995300" fontAlgn="base">
              <a:spcAft>
                <a:spcPct val="0"/>
              </a:spcAft>
              <a:defRPr/>
            </a:pPr>
            <a:r>
              <a:rPr kumimoji="0" lang="ja-JP" altLang="en-US" sz="900" b="1" kern="0" dirty="0">
                <a:latin typeface="Meiryo UI" panose="020B0604030504040204" pitchFamily="50" charset="-128"/>
                <a:ea typeface="Meiryo UI" panose="020B0604030504040204" pitchFamily="50" charset="-128"/>
                <a:cs typeface="メイリオ" panose="020B0604030504040204" pitchFamily="50" charset="-128"/>
              </a:rPr>
              <a:t>また、芳名帳及びログイン時に記載頂きましたご施設名、ご芳名につきましては、医薬品の適正使用情報及び医学・薬学に関する</a:t>
            </a:r>
            <a:endParaRPr kumimoji="0" lang="en-US" altLang="ja-JP" sz="900" b="1" kern="0" dirty="0">
              <a:latin typeface="Meiryo UI" panose="020B0604030504040204" pitchFamily="50" charset="-128"/>
              <a:ea typeface="Meiryo UI" panose="020B0604030504040204" pitchFamily="50" charset="-128"/>
              <a:cs typeface="メイリオ" panose="020B0604030504040204" pitchFamily="50" charset="-128"/>
            </a:endParaRPr>
          </a:p>
          <a:p>
            <a:pPr lvl="0" defTabSz="995300" fontAlgn="base">
              <a:spcAft>
                <a:spcPct val="0"/>
              </a:spcAft>
              <a:defRPr/>
            </a:pPr>
            <a:r>
              <a:rPr kumimoji="0" lang="ja-JP" altLang="en-US" sz="900" b="1" kern="0" dirty="0">
                <a:latin typeface="Meiryo UI" panose="020B0604030504040204" pitchFamily="50" charset="-128"/>
                <a:ea typeface="Meiryo UI" panose="020B0604030504040204" pitchFamily="50" charset="-128"/>
                <a:cs typeface="メイリオ" panose="020B0604030504040204" pitchFamily="50" charset="-128"/>
              </a:rPr>
              <a:t>情報提供のために利用させていただくことがございます。何卒、ご理解とご協力を賜りますようお願い申し上げます。</a:t>
            </a:r>
          </a:p>
        </p:txBody>
      </p:sp>
      <p:sp>
        <p:nvSpPr>
          <p:cNvPr id="26" name="Rectangle 6">
            <a:extLst>
              <a:ext uri="{FF2B5EF4-FFF2-40B4-BE49-F238E27FC236}">
                <a16:creationId xmlns:a16="http://schemas.microsoft.com/office/drawing/2014/main" id="{AB87E2E3-C091-4900-A960-D1803DA56349}"/>
              </a:ext>
            </a:extLst>
          </p:cNvPr>
          <p:cNvSpPr>
            <a:spLocks noChangeArrowheads="1"/>
          </p:cNvSpPr>
          <p:nvPr/>
        </p:nvSpPr>
        <p:spPr bwMode="auto">
          <a:xfrm>
            <a:off x="160675" y="6917747"/>
            <a:ext cx="6567195" cy="455728"/>
          </a:xfrm>
          <a:prstGeom prst="rect">
            <a:avLst/>
          </a:prstGeom>
          <a:noFill/>
          <a:ln w="38100" cmpd="dbl">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square" lIns="179989" tIns="35997" rIns="107993" bIns="35997" anchor="ctr">
            <a:noAutofit/>
          </a:bodyPr>
          <a:lstStyle/>
          <a:p>
            <a:pPr algn="just"/>
            <a:r>
              <a:rPr lang="ja-JP" altLang="ja-JP" sz="900" b="1" kern="100" dirty="0">
                <a:latin typeface="Meiryo UI" panose="020B0604030504040204" pitchFamily="50" charset="-128"/>
                <a:ea typeface="Meiryo UI" panose="020B0604030504040204" pitchFamily="50" charset="-128"/>
                <a:cs typeface="Times New Roman" panose="02020603050405020304" pitchFamily="18" charset="0"/>
              </a:rPr>
              <a:t>参加費　無料</a:t>
            </a:r>
          </a:p>
          <a:p>
            <a:r>
              <a:rPr lang="ja-JP" altLang="ja-JP" sz="9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900" b="1" kern="100" dirty="0">
                <a:latin typeface="Meiryo UI" panose="020B0604030504040204" pitchFamily="50" charset="-128"/>
                <a:ea typeface="Meiryo UI" panose="020B0604030504040204" pitchFamily="50" charset="-128"/>
                <a:cs typeface="Times New Roman" panose="02020603050405020304" pitchFamily="18" charset="0"/>
              </a:rPr>
              <a:t>日本薬剤師研修センター研修認定薬剤師制度</a:t>
            </a:r>
            <a:r>
              <a:rPr lang="en-US" altLang="ja-JP" sz="900" b="1" kern="100" dirty="0">
                <a:latin typeface="Meiryo UI" panose="020B0604030504040204" pitchFamily="50" charset="-128"/>
                <a:ea typeface="Meiryo UI" panose="020B0604030504040204" pitchFamily="50" charset="-128"/>
                <a:cs typeface="Times New Roman" panose="02020603050405020304" pitchFamily="18" charset="0"/>
              </a:rPr>
              <a:t>1</a:t>
            </a:r>
            <a:r>
              <a:rPr lang="ja-JP" altLang="en-US" sz="900" b="1" kern="100" dirty="0">
                <a:latin typeface="Meiryo UI" panose="020B0604030504040204" pitchFamily="50" charset="-128"/>
                <a:ea typeface="Meiryo UI" panose="020B0604030504040204" pitchFamily="50" charset="-128"/>
                <a:cs typeface="Times New Roman" panose="02020603050405020304" pitchFamily="18" charset="0"/>
              </a:rPr>
              <a:t>単位</a:t>
            </a:r>
            <a:endParaRPr lang="en-US" altLang="ja-JP" sz="900" b="1" kern="100" dirty="0">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460937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テキスト ボックス 27">
            <a:extLst>
              <a:ext uri="{FF2B5EF4-FFF2-40B4-BE49-F238E27FC236}">
                <a16:creationId xmlns:a16="http://schemas.microsoft.com/office/drawing/2014/main" id="{0B6DD7FA-FD62-406A-B797-119FE5A32535}"/>
              </a:ext>
            </a:extLst>
          </p:cNvPr>
          <p:cNvSpPr txBox="1">
            <a:spLocks noChangeArrowheads="1"/>
          </p:cNvSpPr>
          <p:nvPr/>
        </p:nvSpPr>
        <p:spPr bwMode="auto">
          <a:xfrm>
            <a:off x="613658" y="2643039"/>
            <a:ext cx="2709787" cy="400879"/>
          </a:xfrm>
          <a:prstGeom prst="rect">
            <a:avLst/>
          </a:prstGeom>
          <a:solidFill>
            <a:srgbClr val="FFFFFF">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defTabSz="873417" eaLnBrk="0" fontAlgn="base" hangingPunct="0">
              <a:spcBef>
                <a:spcPct val="0"/>
              </a:spcBef>
              <a:spcAft>
                <a:spcPct val="0"/>
              </a:spcAft>
              <a:defRPr/>
            </a:pPr>
            <a:r>
              <a:rPr lang="en-US" altLang="ja-JP" sz="2005"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【FAX</a:t>
            </a:r>
            <a:r>
              <a:rPr lang="ja-JP" altLang="en-US" sz="2005" b="1"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での</a:t>
            </a:r>
            <a:r>
              <a:rPr lang="ja-JP" altLang="en-US" sz="2005"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お申し込み</a:t>
            </a:r>
            <a:r>
              <a:rPr lang="en-US" altLang="ja-JP" sz="2005"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77" name="角丸四角形 47">
            <a:extLst>
              <a:ext uri="{FF2B5EF4-FFF2-40B4-BE49-F238E27FC236}">
                <a16:creationId xmlns:a16="http://schemas.microsoft.com/office/drawing/2014/main" id="{0EDADA4A-9DC2-4783-8169-99916AA405A1}"/>
              </a:ext>
            </a:extLst>
          </p:cNvPr>
          <p:cNvSpPr/>
          <p:nvPr/>
        </p:nvSpPr>
        <p:spPr>
          <a:xfrm>
            <a:off x="332656" y="2384602"/>
            <a:ext cx="6192688" cy="2963556"/>
          </a:xfrm>
          <a:prstGeom prst="roundRect">
            <a:avLst>
              <a:gd name="adj" fmla="val 0"/>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73417" eaLnBrk="0" fontAlgn="base" hangingPunct="0">
              <a:spcBef>
                <a:spcPct val="0"/>
              </a:spcBef>
              <a:spcAft>
                <a:spcPct val="0"/>
              </a:spcAft>
              <a:defRPr/>
            </a:pPr>
            <a:endParaRPr lang="ja-JP" altLang="en-US" sz="2005" b="1" dirty="0">
              <a:solidFill>
                <a:srgbClr val="FFFFFF"/>
              </a:solidFill>
              <a:latin typeface="Meiryo UI"/>
              <a:ea typeface="Meiryo UI"/>
            </a:endParaRPr>
          </a:p>
        </p:txBody>
      </p:sp>
      <p:sp>
        <p:nvSpPr>
          <p:cNvPr id="80" name="正方形/長方形 79">
            <a:extLst>
              <a:ext uri="{FF2B5EF4-FFF2-40B4-BE49-F238E27FC236}">
                <a16:creationId xmlns:a16="http://schemas.microsoft.com/office/drawing/2014/main" id="{6F9843D1-A91C-46DE-B65F-3442204A9F34}"/>
              </a:ext>
            </a:extLst>
          </p:cNvPr>
          <p:cNvSpPr/>
          <p:nvPr/>
        </p:nvSpPr>
        <p:spPr>
          <a:xfrm>
            <a:off x="332656" y="1051515"/>
            <a:ext cx="6192688" cy="423149"/>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73417" eaLnBrk="0" fontAlgn="base" hangingPunct="0">
              <a:spcBef>
                <a:spcPct val="0"/>
              </a:spcBef>
              <a:spcAft>
                <a:spcPct val="0"/>
              </a:spcAft>
              <a:defRPr/>
            </a:pPr>
            <a:r>
              <a:rPr lang="en-US" altLang="ja-JP" sz="1634" b="1" dirty="0">
                <a:solidFill>
                  <a:srgbClr val="FFFFFF"/>
                </a:solidFill>
                <a:latin typeface="Meiryo UI"/>
                <a:ea typeface="Meiryo UI"/>
              </a:rPr>
              <a:t>Web</a:t>
            </a:r>
            <a:r>
              <a:rPr lang="ja-JP" altLang="en-US" sz="1634" b="1" dirty="0">
                <a:solidFill>
                  <a:srgbClr val="FFFFFF"/>
                </a:solidFill>
                <a:latin typeface="Meiryo UI"/>
                <a:ea typeface="Meiryo UI"/>
              </a:rPr>
              <a:t>個人視聴のお申し込み方法（期限：３</a:t>
            </a:r>
            <a:r>
              <a:rPr lang="en-US" altLang="ja-JP" sz="1634" b="1" dirty="0">
                <a:solidFill>
                  <a:srgbClr val="FFFFFF"/>
                </a:solidFill>
                <a:latin typeface="Meiryo UI"/>
                <a:ea typeface="Meiryo UI"/>
              </a:rPr>
              <a:t> </a:t>
            </a:r>
            <a:r>
              <a:rPr lang="ja-JP" altLang="en-US" sz="1634" b="1" dirty="0">
                <a:solidFill>
                  <a:srgbClr val="FFFFFF"/>
                </a:solidFill>
                <a:latin typeface="Meiryo UI"/>
                <a:ea typeface="Meiryo UI"/>
              </a:rPr>
              <a:t>月 ５</a:t>
            </a:r>
            <a:r>
              <a:rPr lang="en-US" altLang="ja-JP" sz="1634" b="1" dirty="0">
                <a:solidFill>
                  <a:srgbClr val="FFFFFF"/>
                </a:solidFill>
                <a:latin typeface="Meiryo UI"/>
                <a:ea typeface="Meiryo UI"/>
              </a:rPr>
              <a:t> </a:t>
            </a:r>
            <a:r>
              <a:rPr lang="ja-JP" altLang="en-US" sz="1634" b="1" dirty="0">
                <a:solidFill>
                  <a:srgbClr val="FFFFFF"/>
                </a:solidFill>
                <a:latin typeface="Meiryo UI"/>
                <a:ea typeface="Meiryo UI"/>
              </a:rPr>
              <a:t>日）</a:t>
            </a:r>
          </a:p>
        </p:txBody>
      </p:sp>
      <p:sp>
        <p:nvSpPr>
          <p:cNvPr id="81" name="正方形/長方形 80">
            <a:extLst>
              <a:ext uri="{FF2B5EF4-FFF2-40B4-BE49-F238E27FC236}">
                <a16:creationId xmlns:a16="http://schemas.microsoft.com/office/drawing/2014/main" id="{B8E6B0DE-1DCF-46CA-8B31-04B01F57621E}"/>
              </a:ext>
            </a:extLst>
          </p:cNvPr>
          <p:cNvSpPr/>
          <p:nvPr/>
        </p:nvSpPr>
        <p:spPr>
          <a:xfrm>
            <a:off x="332657" y="5506700"/>
            <a:ext cx="6192688" cy="363425"/>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73417" eaLnBrk="0" fontAlgn="base" hangingPunct="0">
              <a:spcBef>
                <a:spcPct val="0"/>
              </a:spcBef>
              <a:spcAft>
                <a:spcPct val="0"/>
              </a:spcAft>
              <a:defRPr/>
            </a:pPr>
            <a:r>
              <a:rPr lang="ja-JP" altLang="en-US" sz="1634" b="1" dirty="0">
                <a:solidFill>
                  <a:srgbClr val="FFFFFF"/>
                </a:solidFill>
                <a:latin typeface="Meiryo UI"/>
                <a:ea typeface="Meiryo UI"/>
              </a:rPr>
              <a:t>当日（ ３</a:t>
            </a:r>
            <a:r>
              <a:rPr lang="en-US" altLang="ja-JP" sz="1634" b="1" dirty="0">
                <a:solidFill>
                  <a:srgbClr val="FFFFFF"/>
                </a:solidFill>
                <a:latin typeface="Meiryo UI"/>
                <a:ea typeface="Meiryo UI"/>
              </a:rPr>
              <a:t> </a:t>
            </a:r>
            <a:r>
              <a:rPr lang="ja-JP" altLang="en-US" sz="1634" b="1" dirty="0">
                <a:solidFill>
                  <a:prstClr val="white"/>
                </a:solidFill>
                <a:latin typeface="Meiryo UI"/>
                <a:ea typeface="Meiryo UI"/>
              </a:rPr>
              <a:t>月 １２</a:t>
            </a:r>
            <a:r>
              <a:rPr lang="en-US" altLang="ja-JP" sz="1634" b="1" dirty="0">
                <a:solidFill>
                  <a:prstClr val="white"/>
                </a:solidFill>
                <a:latin typeface="Meiryo UI"/>
                <a:ea typeface="Meiryo UI"/>
              </a:rPr>
              <a:t> </a:t>
            </a:r>
            <a:r>
              <a:rPr lang="ja-JP" altLang="en-US" sz="1634" b="1" dirty="0">
                <a:solidFill>
                  <a:prstClr val="white"/>
                </a:solidFill>
                <a:latin typeface="Meiryo UI"/>
                <a:ea typeface="Meiryo UI"/>
              </a:rPr>
              <a:t>日 </a:t>
            </a:r>
            <a:r>
              <a:rPr lang="ja-JP" altLang="en-US" sz="1634" b="1" dirty="0">
                <a:solidFill>
                  <a:srgbClr val="FFFFFF"/>
                </a:solidFill>
                <a:latin typeface="Meiryo UI"/>
                <a:ea typeface="Meiryo UI"/>
              </a:rPr>
              <a:t>）のご視聴方法</a:t>
            </a:r>
          </a:p>
        </p:txBody>
      </p:sp>
      <p:sp>
        <p:nvSpPr>
          <p:cNvPr id="82" name="正方形/長方形 81">
            <a:extLst>
              <a:ext uri="{FF2B5EF4-FFF2-40B4-BE49-F238E27FC236}">
                <a16:creationId xmlns:a16="http://schemas.microsoft.com/office/drawing/2014/main" id="{C9C80F0F-40B6-40DB-AFA2-C9E5FFE894CE}"/>
              </a:ext>
            </a:extLst>
          </p:cNvPr>
          <p:cNvSpPr/>
          <p:nvPr/>
        </p:nvSpPr>
        <p:spPr>
          <a:xfrm>
            <a:off x="323920" y="7156180"/>
            <a:ext cx="6201424" cy="335150"/>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73417" eaLnBrk="0" fontAlgn="base" hangingPunct="0">
              <a:spcBef>
                <a:spcPct val="0"/>
              </a:spcBef>
              <a:spcAft>
                <a:spcPct val="0"/>
              </a:spcAft>
              <a:defRPr/>
            </a:pPr>
            <a:r>
              <a:rPr lang="ja-JP" altLang="en-US" sz="1634" b="1" dirty="0">
                <a:solidFill>
                  <a:srgbClr val="FFFFFF"/>
                </a:solidFill>
                <a:latin typeface="Meiryo UI"/>
                <a:ea typeface="Meiryo UI"/>
              </a:rPr>
              <a:t>お問い合わせ窓口</a:t>
            </a:r>
          </a:p>
        </p:txBody>
      </p:sp>
      <p:grpSp>
        <p:nvGrpSpPr>
          <p:cNvPr id="83" name="グループ化 35">
            <a:extLst>
              <a:ext uri="{FF2B5EF4-FFF2-40B4-BE49-F238E27FC236}">
                <a16:creationId xmlns:a16="http://schemas.microsoft.com/office/drawing/2014/main" id="{6FACCE7E-D673-4E7C-B1ED-D570A6F16052}"/>
              </a:ext>
            </a:extLst>
          </p:cNvPr>
          <p:cNvGrpSpPr>
            <a:grpSpLocks/>
          </p:cNvGrpSpPr>
          <p:nvPr/>
        </p:nvGrpSpPr>
        <p:grpSpPr bwMode="auto">
          <a:xfrm>
            <a:off x="661875" y="6028200"/>
            <a:ext cx="1791616" cy="268407"/>
            <a:chOff x="434273" y="6311628"/>
            <a:chExt cx="2194468" cy="328993"/>
          </a:xfrm>
        </p:grpSpPr>
        <p:sp>
          <p:nvSpPr>
            <p:cNvPr id="92" name="円/楕円 18">
              <a:extLst>
                <a:ext uri="{FF2B5EF4-FFF2-40B4-BE49-F238E27FC236}">
                  <a16:creationId xmlns:a16="http://schemas.microsoft.com/office/drawing/2014/main" id="{6CF5F0E4-9E6A-4524-BEC5-BB0DD60A0714}"/>
                </a:ext>
              </a:extLst>
            </p:cNvPr>
            <p:cNvSpPr/>
            <p:nvPr/>
          </p:nvSpPr>
          <p:spPr bwMode="auto">
            <a:xfrm>
              <a:off x="434273" y="6320922"/>
              <a:ext cx="287891" cy="288095"/>
            </a:xfrm>
            <a:prstGeom prst="ellipse">
              <a:avLst/>
            </a:prstGeom>
            <a:solidFill>
              <a:srgbClr val="FF9933"/>
            </a:solidFill>
            <a:ln>
              <a:solidFill>
                <a:srgbClr val="FF9933"/>
              </a:solidFill>
            </a:ln>
          </p:spPr>
          <p:style>
            <a:lnRef idx="1">
              <a:schemeClr val="accent1"/>
            </a:lnRef>
            <a:fillRef idx="3">
              <a:schemeClr val="accent1"/>
            </a:fillRef>
            <a:effectRef idx="2">
              <a:schemeClr val="accent1"/>
            </a:effectRef>
            <a:fontRef idx="minor">
              <a:schemeClr val="lt1"/>
            </a:fontRef>
          </p:style>
          <p:txBody>
            <a:bodyPr anchor="ctr"/>
            <a:lstStyle/>
            <a:p>
              <a:pPr algn="ctr" defTabSz="873417" eaLnBrk="0" fontAlgn="base" hangingPunct="0">
                <a:spcBef>
                  <a:spcPct val="0"/>
                </a:spcBef>
                <a:spcAft>
                  <a:spcPct val="0"/>
                </a:spcAft>
                <a:defRPr/>
              </a:pPr>
              <a:r>
                <a:rPr lang="en-US" altLang="ja-JP" sz="1144" dirty="0">
                  <a:solidFill>
                    <a:prstClr val="white"/>
                  </a:solidFill>
                  <a:latin typeface="Meiryo UI"/>
                  <a:ea typeface="Meiryo UI"/>
                </a:rPr>
                <a:t>1</a:t>
              </a:r>
              <a:endParaRPr lang="ja-JP" altLang="en-US" sz="1144" dirty="0">
                <a:solidFill>
                  <a:prstClr val="white"/>
                </a:solidFill>
                <a:latin typeface="Meiryo UI"/>
                <a:ea typeface="Meiryo UI"/>
              </a:endParaRPr>
            </a:p>
          </p:txBody>
        </p:sp>
        <p:sp>
          <p:nvSpPr>
            <p:cNvPr id="93" name="テキスト ボックス 26">
              <a:extLst>
                <a:ext uri="{FF2B5EF4-FFF2-40B4-BE49-F238E27FC236}">
                  <a16:creationId xmlns:a16="http://schemas.microsoft.com/office/drawing/2014/main" id="{15C74C25-3A6E-4360-BEA2-7479DBAB3B1C}"/>
                </a:ext>
              </a:extLst>
            </p:cNvPr>
            <p:cNvSpPr txBox="1">
              <a:spLocks noChangeArrowheads="1"/>
            </p:cNvSpPr>
            <p:nvPr/>
          </p:nvSpPr>
          <p:spPr bwMode="auto">
            <a:xfrm>
              <a:off x="727734" y="6311628"/>
              <a:ext cx="1901007" cy="328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defTabSz="873417" eaLnBrk="0" fontAlgn="base" hangingPunct="0">
                <a:spcBef>
                  <a:spcPct val="0"/>
                </a:spcBef>
                <a:spcAft>
                  <a:spcPct val="0"/>
                </a:spcAft>
                <a:defRPr/>
              </a:pPr>
              <a:r>
                <a:rPr lang="ja-JP" altLang="en-US" sz="1144"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メールをご確認ください。</a:t>
              </a:r>
            </a:p>
          </p:txBody>
        </p:sp>
      </p:grpSp>
      <p:grpSp>
        <p:nvGrpSpPr>
          <p:cNvPr id="96" name="グループ化 36">
            <a:extLst>
              <a:ext uri="{FF2B5EF4-FFF2-40B4-BE49-F238E27FC236}">
                <a16:creationId xmlns:a16="http://schemas.microsoft.com/office/drawing/2014/main" id="{FDAA8A47-07FA-4EAA-A8D9-5E8968F6BB15}"/>
              </a:ext>
            </a:extLst>
          </p:cNvPr>
          <p:cNvGrpSpPr>
            <a:grpSpLocks/>
          </p:cNvGrpSpPr>
          <p:nvPr/>
        </p:nvGrpSpPr>
        <p:grpSpPr bwMode="auto">
          <a:xfrm>
            <a:off x="2423920" y="5940250"/>
            <a:ext cx="1657530" cy="444481"/>
            <a:chOff x="2551874" y="6203906"/>
            <a:chExt cx="2029828" cy="544634"/>
          </a:xfrm>
        </p:grpSpPr>
        <p:sp>
          <p:nvSpPr>
            <p:cNvPr id="99" name="円/楕円 19">
              <a:extLst>
                <a:ext uri="{FF2B5EF4-FFF2-40B4-BE49-F238E27FC236}">
                  <a16:creationId xmlns:a16="http://schemas.microsoft.com/office/drawing/2014/main" id="{81DD261D-0D0F-489C-B4B8-2DC216D108AD}"/>
                </a:ext>
              </a:extLst>
            </p:cNvPr>
            <p:cNvSpPr/>
            <p:nvPr/>
          </p:nvSpPr>
          <p:spPr bwMode="auto">
            <a:xfrm>
              <a:off x="2551874" y="6320965"/>
              <a:ext cx="287833" cy="288001"/>
            </a:xfrm>
            <a:prstGeom prst="ellipse">
              <a:avLst/>
            </a:prstGeom>
            <a:solidFill>
              <a:srgbClr val="FF9933"/>
            </a:solidFill>
            <a:ln>
              <a:solidFill>
                <a:srgbClr val="FF9933"/>
              </a:solidFill>
            </a:ln>
          </p:spPr>
          <p:style>
            <a:lnRef idx="1">
              <a:schemeClr val="accent1"/>
            </a:lnRef>
            <a:fillRef idx="3">
              <a:schemeClr val="accent1"/>
            </a:fillRef>
            <a:effectRef idx="2">
              <a:schemeClr val="accent1"/>
            </a:effectRef>
            <a:fontRef idx="minor">
              <a:schemeClr val="lt1"/>
            </a:fontRef>
          </p:style>
          <p:txBody>
            <a:bodyPr anchor="ctr"/>
            <a:lstStyle/>
            <a:p>
              <a:pPr algn="ctr" defTabSz="873417" eaLnBrk="0" fontAlgn="base" hangingPunct="0">
                <a:spcBef>
                  <a:spcPct val="0"/>
                </a:spcBef>
                <a:spcAft>
                  <a:spcPct val="0"/>
                </a:spcAft>
                <a:defRPr/>
              </a:pPr>
              <a:r>
                <a:rPr lang="en-US" altLang="ja-JP" sz="1144" dirty="0">
                  <a:solidFill>
                    <a:prstClr val="white"/>
                  </a:solidFill>
                  <a:latin typeface="Meiryo UI"/>
                  <a:ea typeface="Meiryo UI"/>
                </a:rPr>
                <a:t>2 </a:t>
              </a:r>
            </a:p>
          </p:txBody>
        </p:sp>
        <p:sp>
          <p:nvSpPr>
            <p:cNvPr id="100" name="テキスト ボックス 27">
              <a:extLst>
                <a:ext uri="{FF2B5EF4-FFF2-40B4-BE49-F238E27FC236}">
                  <a16:creationId xmlns:a16="http://schemas.microsoft.com/office/drawing/2014/main" id="{F6FA3530-E3B5-4FDE-95BD-D9A0B542E1B1}"/>
                </a:ext>
              </a:extLst>
            </p:cNvPr>
            <p:cNvSpPr txBox="1">
              <a:spLocks noChangeArrowheads="1"/>
            </p:cNvSpPr>
            <p:nvPr/>
          </p:nvSpPr>
          <p:spPr bwMode="auto">
            <a:xfrm>
              <a:off x="3004977" y="6203906"/>
              <a:ext cx="1576725" cy="544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defTabSz="873417" eaLnBrk="0" fontAlgn="base" hangingPunct="0">
                <a:spcBef>
                  <a:spcPct val="0"/>
                </a:spcBef>
                <a:spcAft>
                  <a:spcPct val="0"/>
                </a:spcAft>
                <a:defRPr/>
              </a:pPr>
              <a:r>
                <a:rPr lang="ja-JP" altLang="en-US" sz="1144"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視聴用</a:t>
              </a:r>
              <a:r>
                <a:rPr lang="en-US" altLang="ja-JP" sz="1144"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URL</a:t>
              </a:r>
              <a:r>
                <a:rPr lang="ja-JP" altLang="en-US" sz="1144"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a:t>
              </a:r>
              <a:endParaRPr lang="en-US" altLang="ja-JP" sz="1144"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873417" eaLnBrk="0" fontAlgn="base" hangingPunct="0">
                <a:spcBef>
                  <a:spcPct val="0"/>
                </a:spcBef>
                <a:spcAft>
                  <a:spcPct val="0"/>
                </a:spcAft>
                <a:defRPr/>
              </a:pPr>
              <a:r>
                <a:rPr lang="ja-JP" altLang="en-US" sz="1144"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クリックしてください。</a:t>
              </a:r>
            </a:p>
          </p:txBody>
        </p:sp>
      </p:grpSp>
      <p:grpSp>
        <p:nvGrpSpPr>
          <p:cNvPr id="101" name="グループ化 37">
            <a:extLst>
              <a:ext uri="{FF2B5EF4-FFF2-40B4-BE49-F238E27FC236}">
                <a16:creationId xmlns:a16="http://schemas.microsoft.com/office/drawing/2014/main" id="{462089E8-F09C-4B88-9774-C1C75A142D8C}"/>
              </a:ext>
            </a:extLst>
          </p:cNvPr>
          <p:cNvGrpSpPr>
            <a:grpSpLocks/>
          </p:cNvGrpSpPr>
          <p:nvPr/>
        </p:nvGrpSpPr>
        <p:grpSpPr bwMode="auto">
          <a:xfrm>
            <a:off x="4054033" y="6028200"/>
            <a:ext cx="2254369" cy="268407"/>
            <a:chOff x="4588246" y="6311628"/>
            <a:chExt cx="2760032" cy="328993"/>
          </a:xfrm>
        </p:grpSpPr>
        <p:sp>
          <p:nvSpPr>
            <p:cNvPr id="102" name="円/楕円 20">
              <a:extLst>
                <a:ext uri="{FF2B5EF4-FFF2-40B4-BE49-F238E27FC236}">
                  <a16:creationId xmlns:a16="http://schemas.microsoft.com/office/drawing/2014/main" id="{569D41EB-5C47-4B4F-8E1B-878E27B192DD}"/>
                </a:ext>
              </a:extLst>
            </p:cNvPr>
            <p:cNvSpPr/>
            <p:nvPr/>
          </p:nvSpPr>
          <p:spPr bwMode="auto">
            <a:xfrm>
              <a:off x="4588246" y="6320922"/>
              <a:ext cx="287760" cy="288095"/>
            </a:xfrm>
            <a:prstGeom prst="ellipse">
              <a:avLst/>
            </a:prstGeom>
            <a:solidFill>
              <a:srgbClr val="FF9933"/>
            </a:solidFill>
            <a:ln>
              <a:solidFill>
                <a:srgbClr val="FF9933"/>
              </a:solidFill>
            </a:ln>
          </p:spPr>
          <p:style>
            <a:lnRef idx="1">
              <a:schemeClr val="accent1"/>
            </a:lnRef>
            <a:fillRef idx="3">
              <a:schemeClr val="accent1"/>
            </a:fillRef>
            <a:effectRef idx="2">
              <a:schemeClr val="accent1"/>
            </a:effectRef>
            <a:fontRef idx="minor">
              <a:schemeClr val="lt1"/>
            </a:fontRef>
          </p:style>
          <p:txBody>
            <a:bodyPr anchor="ctr"/>
            <a:lstStyle/>
            <a:p>
              <a:pPr algn="ctr" defTabSz="873417" eaLnBrk="0" fontAlgn="base" hangingPunct="0">
                <a:spcBef>
                  <a:spcPct val="0"/>
                </a:spcBef>
                <a:spcAft>
                  <a:spcPct val="0"/>
                </a:spcAft>
                <a:defRPr/>
              </a:pPr>
              <a:r>
                <a:rPr lang="en-US" altLang="ja-JP" sz="1144" dirty="0">
                  <a:solidFill>
                    <a:prstClr val="white"/>
                  </a:solidFill>
                  <a:latin typeface="Meiryo UI"/>
                  <a:ea typeface="Meiryo UI"/>
                </a:rPr>
                <a:t>3 </a:t>
              </a:r>
            </a:p>
          </p:txBody>
        </p:sp>
        <p:sp>
          <p:nvSpPr>
            <p:cNvPr id="103" name="テキスト ボックス 28">
              <a:extLst>
                <a:ext uri="{FF2B5EF4-FFF2-40B4-BE49-F238E27FC236}">
                  <a16:creationId xmlns:a16="http://schemas.microsoft.com/office/drawing/2014/main" id="{B1E07E51-0CC3-4002-8ACE-E331F918E844}"/>
                </a:ext>
              </a:extLst>
            </p:cNvPr>
            <p:cNvSpPr txBox="1">
              <a:spLocks noChangeArrowheads="1"/>
            </p:cNvSpPr>
            <p:nvPr/>
          </p:nvSpPr>
          <p:spPr bwMode="auto">
            <a:xfrm>
              <a:off x="4961408" y="6311628"/>
              <a:ext cx="2386870" cy="328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defTabSz="873417" eaLnBrk="0" fontAlgn="base" hangingPunct="0">
                <a:spcBef>
                  <a:spcPct val="0"/>
                </a:spcBef>
                <a:spcAft>
                  <a:spcPct val="0"/>
                </a:spcAft>
                <a:defRPr/>
              </a:pPr>
              <a:r>
                <a:rPr lang="ja-JP" altLang="en-US" sz="1144"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講演会をご視聴いただけます。</a:t>
              </a:r>
            </a:p>
          </p:txBody>
        </p:sp>
      </p:grpSp>
      <p:sp>
        <p:nvSpPr>
          <p:cNvPr id="104" name="テキスト ボックス 103">
            <a:extLst>
              <a:ext uri="{FF2B5EF4-FFF2-40B4-BE49-F238E27FC236}">
                <a16:creationId xmlns:a16="http://schemas.microsoft.com/office/drawing/2014/main" id="{C2D2B733-565A-4524-952E-F60439D5C2A4}"/>
              </a:ext>
            </a:extLst>
          </p:cNvPr>
          <p:cNvSpPr txBox="1"/>
          <p:nvPr/>
        </p:nvSpPr>
        <p:spPr>
          <a:xfrm>
            <a:off x="2794055" y="2441249"/>
            <a:ext cx="3141957" cy="293478"/>
          </a:xfrm>
          <a:prstGeom prst="rect">
            <a:avLst/>
          </a:prstGeom>
          <a:noFill/>
        </p:spPr>
        <p:txBody>
          <a:bodyPr wrap="square">
            <a:spAutoFit/>
          </a:bodyPr>
          <a:lstStyle/>
          <a:p>
            <a:pPr defTabSz="873417" eaLnBrk="0" fontAlgn="base" hangingPunct="0">
              <a:spcBef>
                <a:spcPct val="0"/>
              </a:spcBef>
              <a:spcAft>
                <a:spcPct val="0"/>
              </a:spcAft>
              <a:defRPr/>
            </a:pPr>
            <a:r>
              <a:rPr lang="ja-JP" altLang="en-US" sz="1307" dirty="0">
                <a:solidFill>
                  <a:prstClr val="white"/>
                </a:solidFill>
                <a:latin typeface="Meiryo UI"/>
                <a:ea typeface="Meiryo UI"/>
              </a:rPr>
              <a:t>この用紙にご記入の上、</a:t>
            </a:r>
            <a:r>
              <a:rPr lang="en-US" altLang="ja-JP" sz="1307" dirty="0">
                <a:solidFill>
                  <a:prstClr val="white"/>
                </a:solidFill>
                <a:latin typeface="Meiryo UI"/>
                <a:ea typeface="Meiryo UI"/>
              </a:rPr>
              <a:t>FAX</a:t>
            </a:r>
            <a:r>
              <a:rPr lang="ja-JP" altLang="en-US" sz="1307" dirty="0">
                <a:solidFill>
                  <a:prstClr val="white"/>
                </a:solidFill>
                <a:latin typeface="Meiryo UI"/>
                <a:ea typeface="Meiryo UI"/>
              </a:rPr>
              <a:t>送信ください。</a:t>
            </a:r>
          </a:p>
        </p:txBody>
      </p:sp>
      <p:sp>
        <p:nvSpPr>
          <p:cNvPr id="105" name="テキスト ボックス 104">
            <a:extLst>
              <a:ext uri="{FF2B5EF4-FFF2-40B4-BE49-F238E27FC236}">
                <a16:creationId xmlns:a16="http://schemas.microsoft.com/office/drawing/2014/main" id="{DCB189F6-C3B8-48BC-9743-E07068E0F560}"/>
              </a:ext>
            </a:extLst>
          </p:cNvPr>
          <p:cNvSpPr txBox="1"/>
          <p:nvPr/>
        </p:nvSpPr>
        <p:spPr>
          <a:xfrm>
            <a:off x="532275" y="1533195"/>
            <a:ext cx="5759415" cy="515077"/>
          </a:xfrm>
          <a:prstGeom prst="rect">
            <a:avLst/>
          </a:prstGeom>
          <a:noFill/>
        </p:spPr>
        <p:txBody>
          <a:bodyPr wrap="square">
            <a:spAutoFit/>
          </a:bodyPr>
          <a:lstStyle/>
          <a:p>
            <a:pPr algn="ctr" defTabSz="873417" eaLnBrk="0" fontAlgn="base" hangingPunct="0">
              <a:spcBef>
                <a:spcPct val="0"/>
              </a:spcBef>
              <a:spcAft>
                <a:spcPct val="0"/>
              </a:spcAft>
              <a:defRPr/>
            </a:pPr>
            <a:r>
              <a:rPr lang="ja-JP" altLang="en-US" sz="1239" b="1" dirty="0">
                <a:solidFill>
                  <a:prstClr val="black"/>
                </a:solidFill>
                <a:latin typeface="Meiryo UI"/>
                <a:ea typeface="Meiryo UI"/>
              </a:rPr>
              <a:t>表面の</a:t>
            </a:r>
            <a:r>
              <a:rPr lang="ja-JP" altLang="en-US" sz="1339" b="1" dirty="0">
                <a:solidFill>
                  <a:prstClr val="black"/>
                </a:solidFill>
                <a:latin typeface="Meiryo UI"/>
                <a:ea typeface="Meiryo UI"/>
              </a:rPr>
              <a:t>　</a:t>
            </a:r>
            <a:r>
              <a:rPr lang="ja-JP" altLang="en-US" sz="1508" b="1" dirty="0">
                <a:solidFill>
                  <a:srgbClr val="FF0000"/>
                </a:solidFill>
                <a:latin typeface="Meiryo UI"/>
                <a:ea typeface="Meiryo UI"/>
              </a:rPr>
              <a:t>二次元コード</a:t>
            </a:r>
            <a:r>
              <a:rPr lang="ja-JP" altLang="en-US" sz="1239" b="1" dirty="0">
                <a:solidFill>
                  <a:prstClr val="black"/>
                </a:solidFill>
                <a:latin typeface="Meiryo UI"/>
                <a:ea typeface="Meiryo UI"/>
              </a:rPr>
              <a:t>　または　下記の　</a:t>
            </a:r>
            <a:r>
              <a:rPr lang="en-US" altLang="ja-JP" sz="1508" b="1" dirty="0">
                <a:solidFill>
                  <a:srgbClr val="FF0000"/>
                </a:solidFill>
                <a:latin typeface="Meiryo UI"/>
                <a:ea typeface="Meiryo UI"/>
              </a:rPr>
              <a:t>FAX</a:t>
            </a:r>
            <a:r>
              <a:rPr lang="ja-JP" altLang="en-US" sz="1239" b="1" dirty="0">
                <a:solidFill>
                  <a:prstClr val="black"/>
                </a:solidFill>
                <a:latin typeface="Meiryo UI"/>
                <a:ea typeface="Meiryo UI"/>
              </a:rPr>
              <a:t>　にてお申し込みください。</a:t>
            </a:r>
            <a:endParaRPr lang="en-US" altLang="ja-JP" sz="1239" b="1" dirty="0">
              <a:solidFill>
                <a:prstClr val="black"/>
              </a:solidFill>
              <a:latin typeface="Meiryo UI"/>
              <a:ea typeface="Meiryo UI"/>
            </a:endParaRPr>
          </a:p>
          <a:p>
            <a:pPr algn="ctr" defTabSz="873417" eaLnBrk="0" fontAlgn="base" hangingPunct="0">
              <a:spcBef>
                <a:spcPct val="0"/>
              </a:spcBef>
              <a:spcAft>
                <a:spcPct val="0"/>
              </a:spcAft>
              <a:defRPr/>
            </a:pPr>
            <a:r>
              <a:rPr lang="ja-JP" altLang="en-US" sz="1239" b="1" dirty="0">
                <a:solidFill>
                  <a:prstClr val="black"/>
                </a:solidFill>
                <a:latin typeface="Meiryo UI"/>
                <a:ea typeface="Meiryo UI"/>
              </a:rPr>
              <a:t>ご記載頂きましたメールアドレス宛に視聴用</a:t>
            </a:r>
            <a:r>
              <a:rPr lang="en-US" altLang="ja-JP" sz="1239" b="1" dirty="0">
                <a:solidFill>
                  <a:prstClr val="black"/>
                </a:solidFill>
                <a:latin typeface="Meiryo UI"/>
                <a:ea typeface="Meiryo UI"/>
              </a:rPr>
              <a:t>URL</a:t>
            </a:r>
            <a:r>
              <a:rPr lang="ja-JP" altLang="en-US" sz="1239" b="1" dirty="0">
                <a:solidFill>
                  <a:prstClr val="black"/>
                </a:solidFill>
                <a:latin typeface="Meiryo UI"/>
                <a:ea typeface="Meiryo UI"/>
              </a:rPr>
              <a:t>・視聴方法の詳細をお送り致します。</a:t>
            </a:r>
          </a:p>
        </p:txBody>
      </p:sp>
      <p:sp>
        <p:nvSpPr>
          <p:cNvPr id="106" name="テキスト ボックス 105">
            <a:extLst>
              <a:ext uri="{FF2B5EF4-FFF2-40B4-BE49-F238E27FC236}">
                <a16:creationId xmlns:a16="http://schemas.microsoft.com/office/drawing/2014/main" id="{81A4F19F-52FF-44FB-AE08-D2FB98EB2C4B}"/>
              </a:ext>
            </a:extLst>
          </p:cNvPr>
          <p:cNvSpPr txBox="1"/>
          <p:nvPr/>
        </p:nvSpPr>
        <p:spPr>
          <a:xfrm>
            <a:off x="1326850" y="7481729"/>
            <a:ext cx="4464246" cy="319575"/>
          </a:xfrm>
          <a:prstGeom prst="rect">
            <a:avLst/>
          </a:prstGeom>
          <a:noFill/>
        </p:spPr>
        <p:txBody>
          <a:bodyPr anchor="ctr">
            <a:spAutoFit/>
          </a:bodyPr>
          <a:lstStyle/>
          <a:p>
            <a:pPr defTabSz="873417" eaLnBrk="0" fontAlgn="base" hangingPunct="0">
              <a:lnSpc>
                <a:spcPct val="150000"/>
              </a:lnSpc>
              <a:spcBef>
                <a:spcPct val="0"/>
              </a:spcBef>
              <a:spcAft>
                <a:spcPct val="0"/>
              </a:spcAft>
              <a:defRPr/>
            </a:pPr>
            <a:r>
              <a:rPr lang="ja-JP" altLang="en-US" sz="1144" dirty="0">
                <a:solidFill>
                  <a:srgbClr val="000000"/>
                </a:solidFill>
                <a:latin typeface="Meiryo UI"/>
                <a:ea typeface="Meiryo UI"/>
                <a:cs typeface="Meiryo UI" panose="020B0604030504040204" pitchFamily="50" charset="-128"/>
              </a:rPr>
              <a:t>本講演会に関する問い合わせがございましたら、下記までご連絡ください。</a:t>
            </a:r>
          </a:p>
        </p:txBody>
      </p:sp>
      <p:sp>
        <p:nvSpPr>
          <p:cNvPr id="107" name="テキスト ボックス 106">
            <a:extLst>
              <a:ext uri="{FF2B5EF4-FFF2-40B4-BE49-F238E27FC236}">
                <a16:creationId xmlns:a16="http://schemas.microsoft.com/office/drawing/2014/main" id="{25246C44-0981-49B0-9316-FD41DEE0C2A3}"/>
              </a:ext>
            </a:extLst>
          </p:cNvPr>
          <p:cNvSpPr txBox="1"/>
          <p:nvPr/>
        </p:nvSpPr>
        <p:spPr>
          <a:xfrm>
            <a:off x="1379982" y="7860785"/>
            <a:ext cx="4464246" cy="887679"/>
          </a:xfrm>
          <a:prstGeom prst="rect">
            <a:avLst/>
          </a:prstGeom>
          <a:solidFill>
            <a:srgbClr val="FFFFFF">
              <a:alpha val="60000"/>
            </a:srgbClr>
          </a:solidFill>
          <a:ln>
            <a:noFill/>
          </a:ln>
        </p:spPr>
        <p:txBody>
          <a:bodyPr wrap="square">
            <a:spAutoFit/>
          </a:bodyPr>
          <a:lstStyle/>
          <a:p>
            <a:pPr defTabSz="823404" eaLnBrk="0" fontAlgn="base" hangingPunct="0">
              <a:spcBef>
                <a:spcPct val="0"/>
              </a:spcBef>
              <a:spcAft>
                <a:spcPct val="0"/>
              </a:spcAft>
              <a:defRPr/>
            </a:pPr>
            <a:r>
              <a:rPr lang="en-US" altLang="ja-JP" sz="1292" b="1" dirty="0">
                <a:solidFill>
                  <a:srgbClr val="000000"/>
                </a:solidFill>
                <a:latin typeface="Calibri"/>
                <a:ea typeface="ＭＳ Ｐゴシック" panose="020B0600070205080204" pitchFamily="50" charset="-128"/>
                <a:cs typeface="メイリオ" panose="020B0604030504040204" pitchFamily="50" charset="-128"/>
              </a:rPr>
              <a:t>【</a:t>
            </a:r>
            <a:r>
              <a:rPr lang="ja-JP" altLang="en-US" sz="1292" b="1" dirty="0">
                <a:solidFill>
                  <a:srgbClr val="000000"/>
                </a:solidFill>
                <a:latin typeface="Calibri"/>
                <a:ea typeface="ＭＳ Ｐゴシック" panose="020B0600070205080204" pitchFamily="50" charset="-128"/>
                <a:cs typeface="メイリオ" panose="020B0604030504040204" pitchFamily="50" charset="-128"/>
              </a:rPr>
              <a:t>連絡先</a:t>
            </a:r>
            <a:r>
              <a:rPr lang="en-US" altLang="ja-JP" sz="1292" b="1" dirty="0">
                <a:solidFill>
                  <a:srgbClr val="000000"/>
                </a:solidFill>
                <a:latin typeface="Calibri"/>
                <a:ea typeface="ＭＳ Ｐゴシック" panose="020B0600070205080204" pitchFamily="50" charset="-128"/>
                <a:cs typeface="メイリオ" panose="020B0604030504040204" pitchFamily="50" charset="-128"/>
              </a:rPr>
              <a:t>】</a:t>
            </a:r>
            <a:r>
              <a:rPr lang="ja-JP" altLang="en-US" sz="1292" b="1" dirty="0">
                <a:solidFill>
                  <a:srgbClr val="000000"/>
                </a:solidFill>
                <a:latin typeface="Calibri"/>
                <a:ea typeface="ＭＳ Ｐゴシック" panose="020B0600070205080204" pitchFamily="50" charset="-128"/>
                <a:cs typeface="メイリオ" panose="020B0604030504040204" pitchFamily="50" charset="-128"/>
              </a:rPr>
              <a:t>薬学フォーラムゆうき（協和調剤薬局　本局）</a:t>
            </a:r>
            <a:endParaRPr lang="en-US" altLang="ja-JP" sz="1292" b="1" dirty="0">
              <a:solidFill>
                <a:srgbClr val="000000"/>
              </a:solidFill>
              <a:latin typeface="Calibri"/>
              <a:ea typeface="ＭＳ Ｐゴシック" panose="020B0600070205080204" pitchFamily="50" charset="-128"/>
              <a:cs typeface="メイリオ" panose="020B0604030504040204" pitchFamily="50" charset="-128"/>
            </a:endParaRPr>
          </a:p>
          <a:p>
            <a:pPr defTabSz="823404" eaLnBrk="0" fontAlgn="base" hangingPunct="0">
              <a:spcBef>
                <a:spcPct val="0"/>
              </a:spcBef>
              <a:spcAft>
                <a:spcPct val="0"/>
              </a:spcAft>
              <a:defRPr/>
            </a:pPr>
            <a:r>
              <a:rPr lang="ja-JP" altLang="en-US" sz="1292" b="1" dirty="0">
                <a:solidFill>
                  <a:srgbClr val="000000"/>
                </a:solidFill>
                <a:latin typeface="Calibri"/>
                <a:ea typeface="ＭＳ Ｐゴシック" panose="020B0600070205080204" pitchFamily="50" charset="-128"/>
                <a:cs typeface="メイリオ" panose="020B0604030504040204" pitchFamily="50" charset="-128"/>
              </a:rPr>
              <a:t>　　　　　　米田　正明</a:t>
            </a:r>
            <a:endParaRPr lang="en-US" altLang="ja-JP" sz="1292" b="1" dirty="0">
              <a:solidFill>
                <a:srgbClr val="000000"/>
              </a:solidFill>
              <a:latin typeface="Calibri"/>
              <a:ea typeface="ＭＳ Ｐゴシック" panose="020B0600070205080204" pitchFamily="50" charset="-128"/>
              <a:cs typeface="メイリオ" panose="020B0604030504040204" pitchFamily="50" charset="-128"/>
            </a:endParaRPr>
          </a:p>
          <a:p>
            <a:pPr defTabSz="823404" eaLnBrk="0" fontAlgn="base" hangingPunct="0">
              <a:spcBef>
                <a:spcPct val="0"/>
              </a:spcBef>
              <a:spcAft>
                <a:spcPct val="0"/>
              </a:spcAft>
              <a:defRPr/>
            </a:pPr>
            <a:r>
              <a:rPr lang="en-US" altLang="ja-JP" sz="1292" b="1" dirty="0">
                <a:solidFill>
                  <a:srgbClr val="000000"/>
                </a:solidFill>
                <a:latin typeface="Calibri"/>
                <a:ea typeface="ＭＳ Ｐゴシック" panose="020B0600070205080204" pitchFamily="50" charset="-128"/>
                <a:cs typeface="メイリオ" panose="020B0604030504040204" pitchFamily="50" charset="-128"/>
              </a:rPr>
              <a:t>【TEL】</a:t>
            </a:r>
            <a:r>
              <a:rPr lang="ja-JP" altLang="en-US" sz="1292" b="1" dirty="0">
                <a:solidFill>
                  <a:srgbClr val="000000"/>
                </a:solidFill>
                <a:latin typeface="Calibri"/>
                <a:ea typeface="ＭＳ Ｐゴシック" panose="020B0600070205080204" pitchFamily="50" charset="-128"/>
                <a:cs typeface="メイリオ" panose="020B0604030504040204" pitchFamily="50" charset="-128"/>
              </a:rPr>
              <a:t>　 </a:t>
            </a:r>
            <a:r>
              <a:rPr lang="en-US" altLang="ja-JP" sz="1292" b="1" dirty="0">
                <a:solidFill>
                  <a:srgbClr val="000000"/>
                </a:solidFill>
                <a:latin typeface="Calibri"/>
                <a:ea typeface="ＭＳ Ｐゴシック" panose="020B0600070205080204" pitchFamily="50" charset="-128"/>
                <a:cs typeface="メイリオ" panose="020B0604030504040204" pitchFamily="50" charset="-128"/>
              </a:rPr>
              <a:t>0296-57-7070</a:t>
            </a:r>
            <a:endParaRPr lang="en-US" altLang="ja-JP" sz="1292" b="1" dirty="0">
              <a:solidFill>
                <a:prstClr val="black"/>
              </a:solidFill>
              <a:latin typeface="Calibri"/>
              <a:ea typeface="ＭＳ Ｐゴシック" panose="020B0600070205080204" pitchFamily="50" charset="-128"/>
              <a:cs typeface="メイリオ" panose="020B0604030504040204" pitchFamily="50" charset="-128"/>
            </a:endParaRPr>
          </a:p>
          <a:p>
            <a:pPr defTabSz="823404" eaLnBrk="0" fontAlgn="base" hangingPunct="0">
              <a:spcBef>
                <a:spcPct val="0"/>
              </a:spcBef>
              <a:spcAft>
                <a:spcPct val="0"/>
              </a:spcAft>
              <a:defRPr/>
            </a:pPr>
            <a:r>
              <a:rPr lang="en-US" altLang="ja-JP" sz="1292" b="1" dirty="0">
                <a:solidFill>
                  <a:prstClr val="black"/>
                </a:solidFill>
                <a:latin typeface="Calibri"/>
                <a:ea typeface="ＭＳ Ｐゴシック" panose="020B0600070205080204" pitchFamily="50" charset="-128"/>
                <a:cs typeface="メイリオ" panose="020B0604030504040204" pitchFamily="50" charset="-128"/>
              </a:rPr>
              <a:t>【</a:t>
            </a:r>
            <a:r>
              <a:rPr lang="en-US" altLang="ja-JP" sz="1292" b="1" dirty="0" err="1">
                <a:solidFill>
                  <a:prstClr val="black"/>
                </a:solidFill>
                <a:latin typeface="Calibri"/>
                <a:ea typeface="ＭＳ Ｐゴシック" panose="020B0600070205080204" pitchFamily="50" charset="-128"/>
                <a:cs typeface="メイリオ" panose="020B0604030504040204" pitchFamily="50" charset="-128"/>
              </a:rPr>
              <a:t>e-mail】myoneda@kyowa-h</a:t>
            </a:r>
            <a:r>
              <a:rPr lang="ja-JP" altLang="en-US" sz="1292" b="1" dirty="0">
                <a:solidFill>
                  <a:prstClr val="black"/>
                </a:solidFill>
                <a:latin typeface="Calibri"/>
                <a:ea typeface="ＭＳ Ｐゴシック" panose="020B0600070205080204" pitchFamily="50" charset="-128"/>
                <a:cs typeface="メイリオ" panose="020B0604030504040204" pitchFamily="50" charset="-128"/>
              </a:rPr>
              <a:t>ｓ</a:t>
            </a:r>
            <a:r>
              <a:rPr lang="en-US" altLang="ja-JP" sz="1292" b="1" dirty="0">
                <a:solidFill>
                  <a:prstClr val="black"/>
                </a:solidFill>
                <a:latin typeface="Calibri"/>
                <a:ea typeface="ＭＳ Ｐゴシック" panose="020B0600070205080204" pitchFamily="50" charset="-128"/>
                <a:cs typeface="メイリオ" panose="020B0604030504040204" pitchFamily="50" charset="-128"/>
              </a:rPr>
              <a:t>.com</a:t>
            </a:r>
            <a:endParaRPr lang="en-US" altLang="ja-JP" sz="1172"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8" name="テキスト ボックス 107">
            <a:extLst>
              <a:ext uri="{FF2B5EF4-FFF2-40B4-BE49-F238E27FC236}">
                <a16:creationId xmlns:a16="http://schemas.microsoft.com/office/drawing/2014/main" id="{95C92555-F0AC-4FA1-813E-873B3CC34EDB}"/>
              </a:ext>
            </a:extLst>
          </p:cNvPr>
          <p:cNvSpPr txBox="1"/>
          <p:nvPr/>
        </p:nvSpPr>
        <p:spPr>
          <a:xfrm>
            <a:off x="452196" y="2734727"/>
            <a:ext cx="5957013" cy="338554"/>
          </a:xfrm>
          <a:prstGeom prst="rect">
            <a:avLst/>
          </a:prstGeom>
          <a:noFill/>
        </p:spPr>
        <p:txBody>
          <a:bodyPr wrap="square">
            <a:spAutoFit/>
          </a:bodyPr>
          <a:lstStyle/>
          <a:p>
            <a:pPr defTabSz="873417" eaLnBrk="0" fontAlgn="base" hangingPunct="0">
              <a:spcBef>
                <a:spcPct val="0"/>
              </a:spcBef>
              <a:spcAft>
                <a:spcPct val="0"/>
              </a:spcAft>
              <a:defRPr/>
            </a:pPr>
            <a:r>
              <a:rPr lang="ja-JP" altLang="en-US" sz="1265" b="1" dirty="0">
                <a:solidFill>
                  <a:prstClr val="white"/>
                </a:solidFill>
                <a:latin typeface="Meiryo UI"/>
                <a:ea typeface="Meiryo UI"/>
              </a:rPr>
              <a:t>第一三共株式会社　つくば営業所　若山行　</a:t>
            </a:r>
            <a:r>
              <a:rPr lang="ja-JP" altLang="en-US" sz="1200" b="1" dirty="0">
                <a:solidFill>
                  <a:srgbClr val="FFFFFF"/>
                </a:solidFill>
                <a:latin typeface="Meiryo UI"/>
                <a:ea typeface="Meiryo UI"/>
              </a:rPr>
              <a:t>送付先</a:t>
            </a:r>
            <a:r>
              <a:rPr lang="en-US" altLang="ja-JP" sz="1200" b="1" dirty="0">
                <a:solidFill>
                  <a:srgbClr val="FFFFFF"/>
                </a:solidFill>
                <a:latin typeface="Meiryo UI"/>
                <a:ea typeface="Meiryo UI"/>
              </a:rPr>
              <a:t>FAX</a:t>
            </a:r>
            <a:r>
              <a:rPr lang="ja-JP" altLang="en-US" sz="1200" b="1" dirty="0">
                <a:solidFill>
                  <a:srgbClr val="FFFFFF"/>
                </a:solidFill>
                <a:latin typeface="Meiryo UI"/>
                <a:ea typeface="Meiryo UI"/>
              </a:rPr>
              <a:t>番号：</a:t>
            </a:r>
            <a:r>
              <a:rPr lang="en-US" altLang="ja-JP" sz="1600" b="1" u="sng" dirty="0">
                <a:solidFill>
                  <a:srgbClr val="FFFFFF"/>
                </a:solidFill>
                <a:latin typeface="Meiryo UI"/>
                <a:ea typeface="Meiryo UI"/>
              </a:rPr>
              <a:t>029-852-0580</a:t>
            </a:r>
            <a:endParaRPr lang="ja-JP" altLang="en-US" sz="1445" b="1" dirty="0">
              <a:solidFill>
                <a:srgbClr val="FFFFFF"/>
              </a:solidFill>
              <a:latin typeface="Meiryo UI"/>
              <a:ea typeface="Meiryo UI"/>
            </a:endParaRPr>
          </a:p>
        </p:txBody>
      </p:sp>
      <p:pic>
        <p:nvPicPr>
          <p:cNvPr id="109" name="Picture 2" descr="Eメールのイラスト">
            <a:extLst>
              <a:ext uri="{FF2B5EF4-FFF2-40B4-BE49-F238E27FC236}">
                <a16:creationId xmlns:a16="http://schemas.microsoft.com/office/drawing/2014/main" id="{9C4298EA-DFD4-48E5-AEEA-0DFCB08711C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1708" y="6395147"/>
            <a:ext cx="670243" cy="670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 name="Picture 4" descr="マウスのクリックのイラスト（左クリック）">
            <a:extLst>
              <a:ext uri="{FF2B5EF4-FFF2-40B4-BE49-F238E27FC236}">
                <a16:creationId xmlns:a16="http://schemas.microsoft.com/office/drawing/2014/main" id="{CEEF2D74-E106-4B0D-BD5D-F6DADA6E4CC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06211" y="6367852"/>
            <a:ext cx="457950" cy="696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1" name="Picture 6" descr="パソコンのモニタのイラスト">
            <a:extLst>
              <a:ext uri="{FF2B5EF4-FFF2-40B4-BE49-F238E27FC236}">
                <a16:creationId xmlns:a16="http://schemas.microsoft.com/office/drawing/2014/main" id="{A350C2D6-3C04-4CF5-96AE-7CA58CACD91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30345" y="6355721"/>
            <a:ext cx="861309" cy="773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 name="テキスト ボックス 113">
            <a:extLst>
              <a:ext uri="{FF2B5EF4-FFF2-40B4-BE49-F238E27FC236}">
                <a16:creationId xmlns:a16="http://schemas.microsoft.com/office/drawing/2014/main" id="{20AA00BF-B4B0-48E7-86FC-BA0317BA5361}"/>
              </a:ext>
            </a:extLst>
          </p:cNvPr>
          <p:cNvSpPr txBox="1"/>
          <p:nvPr/>
        </p:nvSpPr>
        <p:spPr>
          <a:xfrm>
            <a:off x="539262" y="2083772"/>
            <a:ext cx="5777439" cy="230704"/>
          </a:xfrm>
          <a:prstGeom prst="rect">
            <a:avLst/>
          </a:prstGeom>
          <a:noFill/>
        </p:spPr>
        <p:txBody>
          <a:bodyPr>
            <a:spAutoFit/>
          </a:bodyPr>
          <a:lstStyle/>
          <a:p>
            <a:pPr algn="ctr" defTabSz="873417" eaLnBrk="0" fontAlgn="base" hangingPunct="0">
              <a:spcBef>
                <a:spcPct val="0"/>
              </a:spcBef>
              <a:spcAft>
                <a:spcPct val="0"/>
              </a:spcAft>
              <a:defRPr/>
            </a:pPr>
            <a:r>
              <a:rPr lang="en-US" altLang="ja-JP" sz="899" dirty="0">
                <a:solidFill>
                  <a:srgbClr val="000000"/>
                </a:solidFill>
                <a:latin typeface="Meiryo UI"/>
                <a:ea typeface="Meiryo UI"/>
              </a:rPr>
              <a:t>※</a:t>
            </a:r>
            <a:r>
              <a:rPr lang="ja-JP" altLang="en-US" sz="899" dirty="0">
                <a:solidFill>
                  <a:srgbClr val="000000"/>
                </a:solidFill>
                <a:latin typeface="Meiryo UI"/>
                <a:ea typeface="Meiryo UI"/>
              </a:rPr>
              <a:t>ご記入頂きました情報は、本講演会開催、学術情報の提供収集のために使用し、他の目的には一切使用いたしません。</a:t>
            </a:r>
          </a:p>
        </p:txBody>
      </p:sp>
      <p:sp>
        <p:nvSpPr>
          <p:cNvPr id="117" name="テキスト ボックス 27">
            <a:extLst>
              <a:ext uri="{FF2B5EF4-FFF2-40B4-BE49-F238E27FC236}">
                <a16:creationId xmlns:a16="http://schemas.microsoft.com/office/drawing/2014/main" id="{2EDD4F49-D510-407E-9A4A-B551389E2D66}"/>
              </a:ext>
            </a:extLst>
          </p:cNvPr>
          <p:cNvSpPr txBox="1">
            <a:spLocks noChangeArrowheads="1"/>
          </p:cNvSpPr>
          <p:nvPr/>
        </p:nvSpPr>
        <p:spPr bwMode="auto">
          <a:xfrm>
            <a:off x="323920" y="2387549"/>
            <a:ext cx="2637779" cy="400879"/>
          </a:xfrm>
          <a:prstGeom prst="rect">
            <a:avLst/>
          </a:prstGeom>
          <a:noFill/>
          <a:ln>
            <a:noFill/>
          </a:ln>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873417" eaLnBrk="0" fontAlgn="base" hangingPunct="0">
              <a:spcBef>
                <a:spcPct val="0"/>
              </a:spcBef>
              <a:spcAft>
                <a:spcPct val="0"/>
              </a:spcAft>
              <a:defRPr/>
            </a:pPr>
            <a:r>
              <a:rPr lang="en-US" altLang="ja-JP" sz="2005"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【FAX</a:t>
            </a:r>
            <a:r>
              <a:rPr lang="ja-JP" altLang="en-US" sz="2005" b="1" dirty="0" err="1">
                <a:solidFill>
                  <a:prstClr val="white"/>
                </a:solidFill>
                <a:latin typeface="Meiryo UI" panose="020B0604030504040204" pitchFamily="50" charset="-128"/>
                <a:ea typeface="Meiryo UI" panose="020B0604030504040204" pitchFamily="50" charset="-128"/>
                <a:cs typeface="Meiryo UI" panose="020B0604030504040204" pitchFamily="50" charset="-128"/>
              </a:rPr>
              <a:t>での</a:t>
            </a:r>
            <a:r>
              <a:rPr lang="ja-JP" altLang="en-US" sz="2005"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お申し込み</a:t>
            </a:r>
            <a:r>
              <a:rPr lang="en-US" altLang="ja-JP" sz="2005"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8" name="正方形/長方形 27">
            <a:extLst>
              <a:ext uri="{FF2B5EF4-FFF2-40B4-BE49-F238E27FC236}">
                <a16:creationId xmlns:a16="http://schemas.microsoft.com/office/drawing/2014/main" id="{BB0D2265-9438-405F-8EAF-45F04ACF473E}"/>
              </a:ext>
            </a:extLst>
          </p:cNvPr>
          <p:cNvSpPr/>
          <p:nvPr/>
        </p:nvSpPr>
        <p:spPr>
          <a:xfrm>
            <a:off x="919950" y="448380"/>
            <a:ext cx="5016062" cy="523220"/>
          </a:xfrm>
          <a:prstGeom prst="rect">
            <a:avLst/>
          </a:prstGeom>
        </p:spPr>
        <p:txBody>
          <a:bodyPr wrap="square">
            <a:spAutoFit/>
          </a:bodyPr>
          <a:lstStyle/>
          <a:p>
            <a:pPr algn="ctr"/>
            <a:r>
              <a:rPr lang="ja-JP" altLang="en-US" sz="2800" b="1" dirty="0">
                <a:solidFill>
                  <a:srgbClr val="EE6000"/>
                </a:solidFill>
                <a:latin typeface="Meiryo UI" pitchFamily="50" charset="-128"/>
                <a:ea typeface="Meiryo UI" pitchFamily="50" charset="-128"/>
                <a:cs typeface="Meiryo UI" pitchFamily="50" charset="-128"/>
              </a:rPr>
              <a:t>第</a:t>
            </a:r>
            <a:r>
              <a:rPr lang="en-US" altLang="ja-JP" sz="2800" b="1" dirty="0">
                <a:solidFill>
                  <a:srgbClr val="EE6000"/>
                </a:solidFill>
                <a:latin typeface="Meiryo UI" pitchFamily="50" charset="-128"/>
                <a:ea typeface="Meiryo UI" pitchFamily="50" charset="-128"/>
                <a:cs typeface="Meiryo UI" pitchFamily="50" charset="-128"/>
              </a:rPr>
              <a:t>6</a:t>
            </a:r>
            <a:r>
              <a:rPr lang="ja-JP" altLang="en-US" sz="2800" b="1" dirty="0">
                <a:solidFill>
                  <a:srgbClr val="EE6000"/>
                </a:solidFill>
                <a:latin typeface="Meiryo UI" pitchFamily="50" charset="-128"/>
                <a:ea typeface="Meiryo UI" pitchFamily="50" charset="-128"/>
                <a:cs typeface="Meiryo UI" pitchFamily="50" charset="-128"/>
              </a:rPr>
              <a:t>９回薬学フォーラムゆうき</a:t>
            </a:r>
          </a:p>
        </p:txBody>
      </p:sp>
      <p:graphicFrame>
        <p:nvGraphicFramePr>
          <p:cNvPr id="6" name="表 5">
            <a:extLst>
              <a:ext uri="{FF2B5EF4-FFF2-40B4-BE49-F238E27FC236}">
                <a16:creationId xmlns:a16="http://schemas.microsoft.com/office/drawing/2014/main" id="{CCE1D308-4C12-4E5F-A5BA-9FA454DC22A2}"/>
              </a:ext>
            </a:extLst>
          </p:cNvPr>
          <p:cNvGraphicFramePr>
            <a:graphicFrameLocks noGrp="1"/>
          </p:cNvGraphicFramePr>
          <p:nvPr>
            <p:extLst>
              <p:ext uri="{D42A27DB-BD31-4B8C-83A1-F6EECF244321}">
                <p14:modId xmlns:p14="http://schemas.microsoft.com/office/powerpoint/2010/main" val="3741868041"/>
              </p:ext>
            </p:extLst>
          </p:nvPr>
        </p:nvGraphicFramePr>
        <p:xfrm>
          <a:off x="689454" y="3157863"/>
          <a:ext cx="5547858" cy="1577975"/>
        </p:xfrm>
        <a:graphic>
          <a:graphicData uri="http://schemas.openxmlformats.org/drawingml/2006/table">
            <a:tbl>
              <a:tblPr/>
              <a:tblGrid>
                <a:gridCol w="948597">
                  <a:extLst>
                    <a:ext uri="{9D8B030D-6E8A-4147-A177-3AD203B41FA5}">
                      <a16:colId xmlns:a16="http://schemas.microsoft.com/office/drawing/2014/main" val="1475955378"/>
                    </a:ext>
                  </a:extLst>
                </a:gridCol>
                <a:gridCol w="2141531">
                  <a:extLst>
                    <a:ext uri="{9D8B030D-6E8A-4147-A177-3AD203B41FA5}">
                      <a16:colId xmlns:a16="http://schemas.microsoft.com/office/drawing/2014/main" val="4075535418"/>
                    </a:ext>
                  </a:extLst>
                </a:gridCol>
                <a:gridCol w="776125">
                  <a:extLst>
                    <a:ext uri="{9D8B030D-6E8A-4147-A177-3AD203B41FA5}">
                      <a16:colId xmlns:a16="http://schemas.microsoft.com/office/drawing/2014/main" val="3639557487"/>
                    </a:ext>
                  </a:extLst>
                </a:gridCol>
                <a:gridCol w="1681605">
                  <a:extLst>
                    <a:ext uri="{9D8B030D-6E8A-4147-A177-3AD203B41FA5}">
                      <a16:colId xmlns:a16="http://schemas.microsoft.com/office/drawing/2014/main" val="127373078"/>
                    </a:ext>
                  </a:extLst>
                </a:gridCol>
              </a:tblGrid>
              <a:tr h="315595">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ご施設名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ご連絡先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46392086"/>
                  </a:ext>
                </a:extLst>
              </a:tr>
              <a:tr h="315595">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ご氏名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71572710"/>
                  </a:ext>
                </a:extLst>
              </a:tr>
              <a:tr h="315595">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視聴用</a:t>
                      </a:r>
                      <a:r>
                        <a:rPr lang="en-US" sz="1100" b="0" i="0" u="none" strike="noStrike">
                          <a:solidFill>
                            <a:srgbClr val="000000"/>
                          </a:solidFill>
                          <a:effectLst/>
                          <a:latin typeface="Meiryo UI" panose="020B0604030504040204" pitchFamily="50" charset="-128"/>
                          <a:ea typeface="Meiryo UI" panose="020B0604030504040204" pitchFamily="50" charset="-128"/>
                        </a:rPr>
                        <a:t>Mail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56847353"/>
                  </a:ext>
                </a:extLst>
              </a:tr>
              <a:tr h="315595">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単位の発行</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希望する</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　希望しない</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extLst>
                  <a:ext uri="{0D108BD9-81ED-4DB2-BD59-A6C34878D82A}">
                    <a16:rowId xmlns:a16="http://schemas.microsoft.com/office/drawing/2014/main" val="340382265"/>
                  </a:ext>
                </a:extLst>
              </a:tr>
              <a:tr h="315595">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薬剤師免許番号</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extLst>
                  <a:ext uri="{0D108BD9-81ED-4DB2-BD59-A6C34878D82A}">
                    <a16:rowId xmlns:a16="http://schemas.microsoft.com/office/drawing/2014/main" val="3668629861"/>
                  </a:ext>
                </a:extLst>
              </a:tr>
            </a:tbl>
          </a:graphicData>
        </a:graphic>
      </p:graphicFrame>
    </p:spTree>
    <p:extLst>
      <p:ext uri="{BB962C8B-B14F-4D97-AF65-F5344CB8AC3E}">
        <p14:creationId xmlns:p14="http://schemas.microsoft.com/office/powerpoint/2010/main" val="92780915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x4e26__x3073__x9806_ xmlns="604f3def-9706-4e0d-bd6a-1976fe0d2b8b"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DB0FB9FB86FEE14F88167A3D697F7AF3" ma:contentTypeVersion="2" ma:contentTypeDescription="新しいドキュメントを作成します。" ma:contentTypeScope="" ma:versionID="797c43a4ba914f13fa95ac60805bec5b">
  <xsd:schema xmlns:xsd="http://www.w3.org/2001/XMLSchema" xmlns:xs="http://www.w3.org/2001/XMLSchema" xmlns:p="http://schemas.microsoft.com/office/2006/metadata/properties" xmlns:ns1="http://schemas.microsoft.com/sharepoint/v3" xmlns:ns2="604f3def-9706-4e0d-bd6a-1976fe0d2b8b" targetNamespace="http://schemas.microsoft.com/office/2006/metadata/properties" ma:root="true" ma:fieldsID="5fd5b5492777d20d5b9f4f588104cd97" ns1:_="" ns2:_="">
    <xsd:import namespace="http://schemas.microsoft.com/sharepoint/v3"/>
    <xsd:import namespace="604f3def-9706-4e0d-bd6a-1976fe0d2b8b"/>
    <xsd:element name="properties">
      <xsd:complexType>
        <xsd:sequence>
          <xsd:element name="documentManagement">
            <xsd:complexType>
              <xsd:all>
                <xsd:element ref="ns1:PublishingStartDate" minOccurs="0"/>
                <xsd:element ref="ns1:PublishingExpirationDate" minOccurs="0"/>
                <xsd:element ref="ns2:_x4e26__x3073__x9806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04f3def-9706-4e0d-bd6a-1976fe0d2b8b" elementFormDefault="qualified">
    <xsd:import namespace="http://schemas.microsoft.com/office/2006/documentManagement/types"/>
    <xsd:import namespace="http://schemas.microsoft.com/office/infopath/2007/PartnerControls"/>
    <xsd:element name="_x4e26__x3073__x9806_" ma:index="10" nillable="true" ma:displayName="並び順" ma:internalName="_x4e26__x3073__x9806_">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B20489-9BE4-4A86-82D9-069E2910D9DE}">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604f3def-9706-4e0d-bd6a-1976fe0d2b8b"/>
    <ds:schemaRef ds:uri="http://www.w3.org/XML/1998/namespace"/>
  </ds:schemaRefs>
</ds:datastoreItem>
</file>

<file path=customXml/itemProps2.xml><?xml version="1.0" encoding="utf-8"?>
<ds:datastoreItem xmlns:ds="http://schemas.openxmlformats.org/officeDocument/2006/customXml" ds:itemID="{74FB9730-8332-4938-9B2A-768F897D4B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04f3def-9706-4e0d-bd6a-1976fe0d2b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615BDC-2513-4485-B038-17CFC4DC21A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738</TotalTime>
  <Words>411</Words>
  <Application>Microsoft Office PowerPoint</Application>
  <PresentationFormat>画面に合わせる (4:3)</PresentationFormat>
  <Paragraphs>64</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メイリオ</vt:lpstr>
      <vt:lpstr>Arial</vt:lpstr>
      <vt:lpstr>Calibri</vt:lpstr>
      <vt:lpstr>Office ​​テーマ</vt:lpstr>
      <vt:lpstr>PowerPoint プレゼンテーション</vt:lpstr>
      <vt:lpstr>PowerPoint プレゼンテーション</vt:lpstr>
    </vt:vector>
  </TitlesOfParts>
  <Company>DAIICHI SANKYO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MATSUZAKI FUMIKO / 松崎 芙美子</dc:creator>
  <cp:lastModifiedBy>正明 米田</cp:lastModifiedBy>
  <cp:revision>117</cp:revision>
  <cp:lastPrinted>2024-01-17T06:07:35Z</cp:lastPrinted>
  <dcterms:created xsi:type="dcterms:W3CDTF">2017-05-18T07:42:24Z</dcterms:created>
  <dcterms:modified xsi:type="dcterms:W3CDTF">2024-01-17T06:10:35Z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0x010100DB0FB9FB86FEE14F88167A3D697F7AF3</vt:lpwstr>
  </property>
</Properties>
</file>